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Lst>
  <p:notesMasterIdLst>
    <p:notesMasterId r:id="rId41"/>
  </p:notesMasterIdLst>
  <p:handoutMasterIdLst>
    <p:handoutMasterId r:id="rId42"/>
  </p:handoutMasterIdLst>
  <p:sldIdLst>
    <p:sldId id="612" r:id="rId2"/>
    <p:sldId id="2142533003" r:id="rId3"/>
    <p:sldId id="2142533010" r:id="rId4"/>
    <p:sldId id="2142533004" r:id="rId5"/>
    <p:sldId id="2142532951" r:id="rId6"/>
    <p:sldId id="2142532927" r:id="rId7"/>
    <p:sldId id="2142532990" r:id="rId8"/>
    <p:sldId id="2142532977" r:id="rId9"/>
    <p:sldId id="2142532947" r:id="rId10"/>
    <p:sldId id="2142533011" r:id="rId11"/>
    <p:sldId id="2142532937" r:id="rId12"/>
    <p:sldId id="2142532991" r:id="rId13"/>
    <p:sldId id="2142532938" r:id="rId14"/>
    <p:sldId id="2142533012" r:id="rId15"/>
    <p:sldId id="2142532969" r:id="rId16"/>
    <p:sldId id="2142532987" r:id="rId17"/>
    <p:sldId id="2142532971" r:id="rId18"/>
    <p:sldId id="2142532970" r:id="rId19"/>
    <p:sldId id="2142532975" r:id="rId20"/>
    <p:sldId id="2142532985" r:id="rId21"/>
    <p:sldId id="2142533007" r:id="rId22"/>
    <p:sldId id="2142533001" r:id="rId23"/>
    <p:sldId id="2142532944" r:id="rId24"/>
    <p:sldId id="2142532992" r:id="rId25"/>
    <p:sldId id="2142532936" r:id="rId26"/>
    <p:sldId id="2142532954" r:id="rId27"/>
    <p:sldId id="2142532948" r:id="rId28"/>
    <p:sldId id="2142532960" r:id="rId29"/>
    <p:sldId id="2142533002" r:id="rId30"/>
    <p:sldId id="2142533008" r:id="rId31"/>
    <p:sldId id="2142533009" r:id="rId32"/>
    <p:sldId id="2142532956" r:id="rId33"/>
    <p:sldId id="2142532957" r:id="rId34"/>
    <p:sldId id="2142532993" r:id="rId35"/>
    <p:sldId id="2142532994" r:id="rId36"/>
    <p:sldId id="2142533005" r:id="rId37"/>
    <p:sldId id="2142533006" r:id="rId38"/>
    <p:sldId id="2142532999" r:id="rId39"/>
    <p:sldId id="2142532967" r:id="rId40"/>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7077"/>
    <a:srgbClr val="343A3F"/>
    <a:srgbClr val="BE95FF"/>
    <a:srgbClr val="FF7EB6"/>
    <a:srgbClr val="21272A"/>
    <a:srgbClr val="F4F3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4"/>
    <p:restoredTop sz="70816"/>
  </p:normalViewPr>
  <p:slideViewPr>
    <p:cSldViewPr snapToGrid="0" snapToObjects="1">
      <p:cViewPr varScale="1">
        <p:scale>
          <a:sx n="44" d="100"/>
          <a:sy n="44" d="100"/>
        </p:scale>
        <p:origin x="2024" y="224"/>
      </p:cViewPr>
      <p:guideLst/>
    </p:cSldViewPr>
  </p:slideViewPr>
  <p:outlineViewPr>
    <p:cViewPr>
      <p:scale>
        <a:sx n="33" d="100"/>
        <a:sy n="33" d="100"/>
      </p:scale>
      <p:origin x="-56"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s-ES_tradnl" dirty="0"/>
              <a:t>Focus = </a:t>
            </a:r>
            <a:r>
              <a:rPr lang="es-ES_tradnl" dirty="0" err="1"/>
              <a:t>understanding</a:t>
            </a:r>
            <a:r>
              <a:rPr lang="es-ES_tradnl" dirty="0"/>
              <a:t> </a:t>
            </a:r>
            <a:r>
              <a:rPr lang="es-ES_tradnl" dirty="0" err="1"/>
              <a:t>the</a:t>
            </a:r>
            <a:r>
              <a:rPr lang="es-ES_tradnl" dirty="0"/>
              <a:t> </a:t>
            </a:r>
            <a:r>
              <a:rPr lang="es-ES_tradnl" dirty="0" err="1"/>
              <a:t>User</a:t>
            </a:r>
            <a:r>
              <a:rPr lang="es-ES_tradnl" dirty="0"/>
              <a:t> -&gt; Cloud </a:t>
            </a:r>
            <a:r>
              <a:rPr lang="es-ES_tradnl" dirty="0" err="1"/>
              <a:t>Service</a:t>
            </a:r>
            <a:r>
              <a:rPr lang="es-ES_tradnl" dirty="0"/>
              <a:t> </a:t>
            </a:r>
            <a:r>
              <a:rPr lang="es-ES_tradnl" dirty="0" err="1"/>
              <a:t>part</a:t>
            </a:r>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064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23456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39046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25649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s-ES_tradnl" dirty="0" err="1"/>
              <a:t>Qubit</a:t>
            </a:r>
            <a:r>
              <a:rPr lang="es-ES_tradnl" dirty="0"/>
              <a:t> </a:t>
            </a:r>
            <a:r>
              <a:rPr lang="es-ES_tradnl" dirty="0" err="1"/>
              <a:t>connectivity</a:t>
            </a:r>
            <a:r>
              <a:rPr lang="es-ES_tradnl" dirty="0"/>
              <a:t> = ex. </a:t>
            </a:r>
            <a:r>
              <a:rPr lang="es-ES_tradnl" dirty="0" err="1"/>
              <a:t>Qubit</a:t>
            </a:r>
            <a:r>
              <a:rPr lang="es-ES_tradnl" dirty="0"/>
              <a:t> 0 and </a:t>
            </a:r>
            <a:r>
              <a:rPr lang="es-ES_tradnl" dirty="0" err="1"/>
              <a:t>qubit</a:t>
            </a:r>
            <a:r>
              <a:rPr lang="es-ES_tradnl" dirty="0"/>
              <a:t> 7 in a </a:t>
            </a:r>
            <a:r>
              <a:rPr lang="es-ES_tradnl" dirty="0" err="1"/>
              <a:t>two-qubit</a:t>
            </a:r>
            <a:r>
              <a:rPr lang="es-ES_tradnl" dirty="0"/>
              <a:t> gate, </a:t>
            </a:r>
            <a:r>
              <a:rPr lang="es-ES_tradnl" dirty="0" err="1"/>
              <a:t>but</a:t>
            </a:r>
            <a:r>
              <a:rPr lang="es-ES_tradnl" dirty="0"/>
              <a:t> </a:t>
            </a:r>
            <a:r>
              <a:rPr lang="es-ES_tradnl" dirty="0" err="1"/>
              <a:t>on</a:t>
            </a:r>
            <a:r>
              <a:rPr lang="es-ES_tradnl" dirty="0"/>
              <a:t> hardware </a:t>
            </a:r>
            <a:r>
              <a:rPr lang="es-ES_tradnl" dirty="0" err="1"/>
              <a:t>they</a:t>
            </a:r>
            <a:r>
              <a:rPr lang="es-ES_tradnl" dirty="0"/>
              <a:t> are </a:t>
            </a:r>
            <a:r>
              <a:rPr lang="es-ES_tradnl" dirty="0" err="1"/>
              <a:t>not</a:t>
            </a:r>
            <a:r>
              <a:rPr lang="es-ES_tradnl" dirty="0"/>
              <a:t> </a:t>
            </a:r>
            <a:r>
              <a:rPr lang="es-ES_tradnl" dirty="0" err="1"/>
              <a:t>actually</a:t>
            </a:r>
            <a:r>
              <a:rPr lang="es-ES_tradnl" dirty="0"/>
              <a:t> </a:t>
            </a:r>
            <a:r>
              <a:rPr lang="es-ES_tradnl" dirty="0" err="1"/>
              <a:t>connected</a:t>
            </a:r>
            <a:r>
              <a:rPr lang="es-ES_tradnl" dirty="0"/>
              <a:t> </a:t>
            </a:r>
            <a:r>
              <a:rPr lang="es-ES_tradnl" dirty="0" err="1"/>
              <a:t>to</a:t>
            </a:r>
            <a:r>
              <a:rPr lang="es-ES_tradnl" dirty="0"/>
              <a:t> </a:t>
            </a:r>
            <a:r>
              <a:rPr lang="es-ES_tradnl" dirty="0" err="1"/>
              <a:t>each</a:t>
            </a:r>
            <a:r>
              <a:rPr lang="es-ES_tradnl" dirty="0"/>
              <a:t> </a:t>
            </a:r>
            <a:r>
              <a:rPr lang="es-ES_tradnl" dirty="0" err="1"/>
              <a:t>other</a:t>
            </a:r>
            <a:r>
              <a:rPr lang="es-ES_tradnl" dirty="0"/>
              <a:t>. </a:t>
            </a:r>
            <a:r>
              <a:rPr lang="es-ES_tradnl" dirty="0" err="1"/>
              <a:t>The</a:t>
            </a:r>
            <a:r>
              <a:rPr lang="es-ES_tradnl" dirty="0"/>
              <a:t> </a:t>
            </a:r>
            <a:r>
              <a:rPr lang="es-ES_tradnl" dirty="0" err="1"/>
              <a:t>way</a:t>
            </a:r>
            <a:r>
              <a:rPr lang="es-ES_tradnl" dirty="0"/>
              <a:t> </a:t>
            </a:r>
            <a:r>
              <a:rPr lang="es-ES_tradnl" dirty="0" err="1"/>
              <a:t>that</a:t>
            </a:r>
            <a:r>
              <a:rPr lang="es-ES_tradnl" dirty="0"/>
              <a:t> </a:t>
            </a:r>
            <a:r>
              <a:rPr lang="es-ES_tradnl" dirty="0" err="1"/>
              <a:t>is</a:t>
            </a:r>
            <a:r>
              <a:rPr lang="es-ES_tradnl" dirty="0"/>
              <a:t> </a:t>
            </a:r>
            <a:r>
              <a:rPr lang="es-ES_tradnl" dirty="0" err="1"/>
              <a:t>solved</a:t>
            </a:r>
            <a:r>
              <a:rPr lang="es-ES_tradnl" dirty="0"/>
              <a:t> </a:t>
            </a:r>
            <a:r>
              <a:rPr lang="es-ES_tradnl" dirty="0" err="1"/>
              <a:t>is</a:t>
            </a:r>
            <a:r>
              <a:rPr lang="es-ES_tradnl" dirty="0"/>
              <a:t> </a:t>
            </a:r>
            <a:r>
              <a:rPr lang="es-ES_tradnl" dirty="0" err="1"/>
              <a:t>with</a:t>
            </a:r>
            <a:r>
              <a:rPr lang="es-ES_tradnl" dirty="0"/>
              <a:t> </a:t>
            </a:r>
            <a:r>
              <a:rPr lang="es-ES_tradnl" dirty="0" err="1"/>
              <a:t>inserting</a:t>
            </a:r>
            <a:r>
              <a:rPr lang="es-ES_tradnl" dirty="0"/>
              <a:t> swap gates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37461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Inspired by compilation, but not quite the same because you get back a circuit not machine code. Converting to pulse sequences is done with the cloud service</a:t>
            </a:r>
          </a:p>
          <a:p>
            <a:endParaRPr lang="en-US" dirty="0"/>
          </a:p>
          <a:p>
            <a:endParaRPr lang="en-US" dirty="0"/>
          </a:p>
          <a:p>
            <a:r>
              <a:rPr lang="en-US" dirty="0"/>
              <a:t>FYI: ECR gate = echo cross resonance, implements C-not</a:t>
            </a:r>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672760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93643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err="1"/>
              <a:t>Qiskit</a:t>
            </a:r>
            <a:r>
              <a:rPr lang="en-US" dirty="0"/>
              <a:t> </a:t>
            </a:r>
            <a:r>
              <a:rPr lang="en-US" dirty="0" err="1"/>
              <a:t>transpiler</a:t>
            </a:r>
            <a:r>
              <a:rPr lang="en-US" dirty="0"/>
              <a:t> service is only for premium users</a:t>
            </a:r>
          </a:p>
          <a:p>
            <a:endParaRPr lang="en-US" dirty="0"/>
          </a:p>
          <a:p>
            <a:r>
              <a:rPr lang="en-US" dirty="0"/>
              <a:t>Why would you write your own? If you’re not satisfied with something you’ve found, or you come up with a particular clever way to decompose your circuit or problem</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32851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477589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With Aer: stabilizer circuit = circuit that is particularly effective to simulate even at larger scales</a:t>
            </a:r>
          </a:p>
          <a:p>
            <a:endParaRPr lang="en-US" dirty="0"/>
          </a:p>
          <a:p>
            <a:endParaRPr lang="en-US" dirty="0"/>
          </a:p>
          <a:p>
            <a:r>
              <a:rPr lang="en-US" dirty="0"/>
              <a:t>Why run on actual hardware if you can simulate? If it can run on classical, you don’t need quantum in the first place. You use quantum because of scaling / utility-scale work. Testing/simulation is only a technique before running on hardware.</a:t>
            </a:r>
          </a:p>
          <a:p>
            <a:r>
              <a:rPr lang="en-US" dirty="0"/>
              <a:t>Another motivation for running on hardware is to prep </a:t>
            </a:r>
          </a:p>
          <a:p>
            <a:endParaRPr lang="en-US" dirty="0"/>
          </a:p>
          <a:p>
            <a:r>
              <a:rPr lang="en-US" dirty="0"/>
              <a:t>If I have Clifford circuits, why use quantum computer? The gate set for Clifford circuits is quite limited. If you can fully represent your problem with it, then not much benefit from QC. But many problems can’t be represented by Clifford circuit.</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137977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Both techniques are non-trivial</a:t>
            </a:r>
            <a:br>
              <a:rPr lang="en-US" dirty="0"/>
            </a:br>
            <a:br>
              <a:rPr lang="en-US" dirty="0"/>
            </a:br>
            <a:r>
              <a:rPr lang="en-US" dirty="0"/>
              <a:t>Testing smaller circuits: e.g. simulate a smaller lattice when you’re using lattice models. </a:t>
            </a:r>
          </a:p>
          <a:p>
            <a:r>
              <a:rPr lang="en-US" dirty="0"/>
              <a:t>Some downsides to modifying to Clifford circuit that it may not be representative anymore (prepare the state you want)</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5373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is what we’re working up to in the presentation.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48717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650738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Expectation value = average value of an observable quantity</a:t>
            </a:r>
          </a:p>
          <a:p>
            <a:r>
              <a:rPr lang="en-US" dirty="0"/>
              <a:t>Observable = a physical quantity you are measuring, like the Pauli operators to measure the spin of a qubit</a:t>
            </a: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394774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IQP = instantaneous quantum polynomial circuit</a:t>
            </a:r>
          </a:p>
          <a:p>
            <a:r>
              <a:rPr lang="en-US" dirty="0"/>
              <a:t>Has a bunch of T gates, Hadamard gates </a:t>
            </a:r>
            <a:r>
              <a:rPr lang="en-US" dirty="0" err="1"/>
              <a:t>etc</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0507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Line 15 is an example observable: measure spin in the z-axis</a:t>
            </a:r>
          </a:p>
          <a:p>
            <a:endParaRPr lang="en-US" dirty="0"/>
          </a:p>
          <a:p>
            <a:r>
              <a:rPr lang="en-US" dirty="0"/>
              <a:t>Mention Sampler can also take input as a PUB if e.g. have a list of parameters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591471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Dynamical decoupling = inserts specific set of pulse sequences to reduce decoherence.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81269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988389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773296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s-ES_tradnl" dirty="0"/>
              <a:t>Use a </a:t>
            </a:r>
            <a:r>
              <a:rPr lang="es-ES_tradnl" dirty="0" err="1"/>
              <a:t>context</a:t>
            </a:r>
            <a:r>
              <a:rPr lang="es-ES_tradnl" dirty="0"/>
              <a:t> manager (</a:t>
            </a:r>
            <a:r>
              <a:rPr lang="es-ES_tradnl" dirty="0" err="1"/>
              <a:t>with</a:t>
            </a:r>
            <a:r>
              <a:rPr lang="es-ES_tradnl" dirty="0"/>
              <a:t> </a:t>
            </a:r>
            <a:r>
              <a:rPr lang="es-ES_tradnl" dirty="0" err="1"/>
              <a:t>statement</a:t>
            </a:r>
            <a:r>
              <a:rPr lang="es-ES_tradnl" dirty="0"/>
              <a:t>)</a:t>
            </a: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831408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s-ES_tradnl" dirty="0" err="1"/>
              <a:t>Advantage</a:t>
            </a:r>
            <a:r>
              <a:rPr lang="es-ES_tradnl" dirty="0"/>
              <a:t>: </a:t>
            </a:r>
            <a:r>
              <a:rPr lang="es-ES_tradnl" dirty="0" err="1"/>
              <a:t>less</a:t>
            </a:r>
            <a:r>
              <a:rPr lang="es-ES_tradnl" dirty="0"/>
              <a:t> </a:t>
            </a:r>
            <a:r>
              <a:rPr lang="es-ES_tradnl" dirty="0" err="1"/>
              <a:t>queue</a:t>
            </a:r>
            <a:r>
              <a:rPr lang="es-ES_tradnl" dirty="0"/>
              <a:t> time </a:t>
            </a:r>
            <a:r>
              <a:rPr lang="es-ES_tradnl" dirty="0" err="1"/>
              <a:t>between</a:t>
            </a:r>
            <a:r>
              <a:rPr lang="es-ES_tradnl" dirty="0"/>
              <a:t> </a:t>
            </a:r>
            <a:r>
              <a:rPr lang="es-ES_tradnl" dirty="0" err="1"/>
              <a:t>jobs</a:t>
            </a:r>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11500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Create with context manager (with statement), like Batch mode</a:t>
            </a: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21081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s-ES_tradnl" dirty="0" err="1"/>
              <a:t>Qiskit</a:t>
            </a:r>
            <a:r>
              <a:rPr lang="es-ES_tradnl" dirty="0"/>
              <a:t> = suite </a:t>
            </a:r>
            <a:r>
              <a:rPr lang="es-ES_tradnl" dirty="0" err="1"/>
              <a:t>of</a:t>
            </a:r>
            <a:r>
              <a:rPr lang="es-ES_tradnl" dirty="0"/>
              <a:t> </a:t>
            </a:r>
            <a:r>
              <a:rPr lang="es-ES_tradnl" dirty="0" err="1"/>
              <a:t>technologies</a:t>
            </a:r>
            <a:r>
              <a:rPr lang="es-ES_tradnl" dirty="0"/>
              <a:t> </a:t>
            </a:r>
            <a:r>
              <a:rPr lang="es-ES_tradnl" dirty="0" err="1"/>
              <a:t>to</a:t>
            </a:r>
            <a:r>
              <a:rPr lang="es-ES_tradnl" dirty="0"/>
              <a:t> do </a:t>
            </a:r>
            <a:r>
              <a:rPr lang="es-ES_tradnl" dirty="0" err="1"/>
              <a:t>useful</a:t>
            </a:r>
            <a:r>
              <a:rPr lang="es-ES_tradnl" dirty="0"/>
              <a:t> quantum </a:t>
            </a:r>
            <a:r>
              <a:rPr lang="es-ES_tradnl" dirty="0" err="1"/>
              <a:t>computing</a:t>
            </a:r>
            <a:endParaRPr lang="es-ES_tradnl" dirty="0"/>
          </a:p>
          <a:p>
            <a:r>
              <a:rPr lang="es-ES_tradnl" dirty="0" err="1"/>
              <a:t>Fun</a:t>
            </a:r>
            <a:r>
              <a:rPr lang="es-ES_tradnl" dirty="0"/>
              <a:t> </a:t>
            </a:r>
            <a:r>
              <a:rPr lang="es-ES_tradnl" dirty="0" err="1"/>
              <a:t>fact</a:t>
            </a:r>
            <a:r>
              <a:rPr lang="es-ES_tradnl" dirty="0"/>
              <a:t>: </a:t>
            </a:r>
            <a:r>
              <a:rPr lang="es-ES_tradnl" dirty="0" err="1"/>
              <a:t>Qiskit</a:t>
            </a:r>
            <a:r>
              <a:rPr lang="es-ES_tradnl" dirty="0"/>
              <a:t> = Quantum </a:t>
            </a:r>
            <a:r>
              <a:rPr lang="es-ES_tradnl" dirty="0" err="1"/>
              <a:t>Information</a:t>
            </a:r>
            <a:r>
              <a:rPr lang="es-ES_tradnl" dirty="0"/>
              <a:t> </a:t>
            </a:r>
            <a:r>
              <a:rPr lang="es-ES_tradnl" dirty="0" err="1"/>
              <a:t>Science</a:t>
            </a:r>
            <a:r>
              <a:rPr lang="es-ES_tradnl" dirty="0"/>
              <a:t> Kit</a:t>
            </a:r>
          </a:p>
          <a:p>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68471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Mention it’s often very specific to your problem. </a:t>
            </a:r>
          </a:p>
          <a:p>
            <a:endParaRPr lang="en-US" dirty="0"/>
          </a:p>
          <a:p>
            <a:r>
              <a:rPr lang="en-US" dirty="0"/>
              <a:t>FYI: Fourier transform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824815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Mention that for Estimator you can visualize standard error with error bar plots from matplotlib</a:t>
            </a:r>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333737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real world is usually the # of odds vs evens</a:t>
            </a:r>
          </a:p>
          <a:p>
            <a:r>
              <a:rPr lang="en-US" dirty="0"/>
              <a:t>FYI: only relevant for Sampler</a:t>
            </a:r>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585309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Allows running larger circuits on smaller hardware, e.g., 400-qubit system on 127-qubit hardware.</a:t>
            </a:r>
          </a:p>
          <a:p>
            <a:endParaRPr lang="en-US" dirty="0"/>
          </a:p>
          <a:p>
            <a:r>
              <a:rPr lang="en-US" dirty="0"/>
              <a:t>gate cutting and wire cutting</a:t>
            </a:r>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059765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is conclusion slide: recap the framework.</a:t>
            </a:r>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90067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250961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51277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63868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Disclaimer: this is a rich topic</a:t>
            </a:r>
          </a:p>
          <a:p>
            <a:endParaRPr lang="en-US" dirty="0"/>
          </a:p>
          <a:p>
            <a:r>
              <a:rPr lang="en-US" dirty="0"/>
              <a:t>Step 1: how to represent numerically, like quantum mechanics for nature and chemistry simulation</a:t>
            </a:r>
          </a:p>
          <a:p>
            <a:r>
              <a:rPr lang="en-US" dirty="0"/>
              <a:t>Step 2: map that numerical representation to quantum computing. assigning each orbital to specific qubits</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 Example: represent a molecule by assigning each orbital to specific qubits and thinking about how to define the operators for transformations like creation and annihilation</a:t>
            </a:r>
          </a:p>
          <a:p>
            <a:r>
              <a:rPr lang="en-US" dirty="0"/>
              <a:t>Step 3: example algorithms: VQE or quantum phase estimation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49715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5282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51766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Ansatz = prebuilt circuit but you can change the parameters</a:t>
            </a:r>
          </a:p>
          <a:p>
            <a:r>
              <a:rPr lang="en-US" dirty="0"/>
              <a:t>Also other tools like benchmarking circuits &amp; building your own gates/operators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962823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Picture 2">
            <a:extLst>
              <a:ext uri="{FF2B5EF4-FFF2-40B4-BE49-F238E27FC236}">
                <a16:creationId xmlns:a16="http://schemas.microsoft.com/office/drawing/2014/main" id="{16494AD8-421E-30FB-A493-6DEC892C12C2}"/>
              </a:ext>
            </a:extLst>
          </p:cNvPr>
          <p:cNvPicPr>
            <a:picLocks noChangeAspect="1"/>
          </p:cNvPicPr>
          <p:nvPr userDrawn="1"/>
        </p:nvPicPr>
        <p:blipFill>
          <a:blip r:embed="rId2"/>
          <a:stretch>
            <a:fillRect/>
          </a:stretch>
        </p:blipFill>
        <p:spPr>
          <a:xfrm>
            <a:off x="20101759" y="12015044"/>
            <a:ext cx="4143346" cy="1591894"/>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gradFill>
                  <a:gsLst>
                    <a:gs pos="0">
                      <a:schemeClr val="accent2"/>
                    </a:gs>
                    <a:gs pos="100000">
                      <a:srgbClr val="FF7EB6"/>
                    </a:gs>
                  </a:gsLst>
                  <a:lin ang="2700000" scaled="0"/>
                </a:gra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gradFill>
                  <a:gsLst>
                    <a:gs pos="0">
                      <a:schemeClr val="accent2"/>
                    </a:gs>
                    <a:gs pos="100000">
                      <a:srgbClr val="FF7EB6"/>
                    </a:gs>
                  </a:gsLst>
                  <a:lin ang="2700000" scaled="0"/>
                </a:gra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2" name="TextBox 1">
            <a:extLst>
              <a:ext uri="{FF2B5EF4-FFF2-40B4-BE49-F238E27FC236}">
                <a16:creationId xmlns:a16="http://schemas.microsoft.com/office/drawing/2014/main" id="{053A0FD9-F5B2-D01D-BECF-F34B417CB4DF}"/>
              </a:ext>
            </a:extLst>
          </p:cNvPr>
          <p:cNvSpPr txBox="1"/>
          <p:nvPr userDrawn="1"/>
        </p:nvSpPr>
        <p:spPr>
          <a:xfrm>
            <a:off x="20055840" y="-140208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gradFill>
                  <a:gsLst>
                    <a:gs pos="0">
                      <a:schemeClr val="accent2"/>
                    </a:gs>
                    <a:gs pos="100000">
                      <a:srgbClr val="FF7EB6"/>
                    </a:gs>
                  </a:gsLst>
                  <a:lin ang="2700000" scaled="0"/>
                </a:gra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gradFill>
                  <a:gsLst>
                    <a:gs pos="0">
                      <a:schemeClr val="accent2"/>
                    </a:gs>
                    <a:gs pos="100000">
                      <a:srgbClr val="FF7EB6"/>
                    </a:gs>
                  </a:gsLst>
                  <a:lin ang="2700000" scaled="0"/>
                </a:gra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gradFill>
                  <a:gsLst>
                    <a:gs pos="0">
                      <a:schemeClr val="accent2"/>
                    </a:gs>
                    <a:gs pos="100000">
                      <a:srgbClr val="FF7EB6"/>
                    </a:gs>
                  </a:gsLst>
                  <a:lin ang="2700000" scaled="0"/>
                </a:gra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gradFill>
                  <a:gsLst>
                    <a:gs pos="0">
                      <a:schemeClr val="accent2"/>
                    </a:gs>
                    <a:gs pos="100000">
                      <a:srgbClr val="FF7EB6"/>
                    </a:gs>
                  </a:gsLst>
                  <a:lin ang="2700000" scaled="0"/>
                </a:gra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gradFill>
                  <a:gsLst>
                    <a:gs pos="0">
                      <a:schemeClr val="accent2"/>
                    </a:gs>
                    <a:gs pos="100000">
                      <a:srgbClr val="FF7EB6"/>
                    </a:gs>
                  </a:gsLst>
                  <a:lin ang="2700000" scaled="0"/>
                </a:gra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gradFill>
                  <a:gsLst>
                    <a:gs pos="0">
                      <a:schemeClr val="accent2"/>
                    </a:gs>
                    <a:gs pos="100000">
                      <a:srgbClr val="FF7EB6"/>
                    </a:gs>
                  </a:gsLst>
                  <a:lin ang="2700000" scaled="0"/>
                </a:gra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gradFill>
                  <a:gsLst>
                    <a:gs pos="0">
                      <a:schemeClr val="accent2"/>
                    </a:gs>
                    <a:gs pos="100000">
                      <a:srgbClr val="FF7EB6"/>
                    </a:gs>
                  </a:gsLst>
                  <a:lin ang="2700000" scaled="0"/>
                </a:gra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gradFill>
                  <a:gsLst>
                    <a:gs pos="0">
                      <a:schemeClr val="accent2"/>
                    </a:gs>
                    <a:gs pos="100000">
                      <a:srgbClr val="FF7EB6"/>
                    </a:gs>
                  </a:gsLst>
                  <a:lin ang="2700000" scaled="0"/>
                </a:gra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Qiskit Global Summer School 2024 </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F4F3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9" name="Picture 8" descr="A pink and white gradient&#10;&#10;Description automatically generated">
            <a:extLst>
              <a:ext uri="{FF2B5EF4-FFF2-40B4-BE49-F238E27FC236}">
                <a16:creationId xmlns:a16="http://schemas.microsoft.com/office/drawing/2014/main" id="{96775845-F812-2195-FC9D-2F81FB7702D3}"/>
              </a:ext>
            </a:extLst>
          </p:cNvPr>
          <p:cNvPicPr>
            <a:picLocks noChangeAspect="1"/>
          </p:cNvPicPr>
          <p:nvPr userDrawn="1"/>
        </p:nvPicPr>
        <p:blipFill>
          <a:blip r:embed="rId2"/>
          <a:stretch>
            <a:fillRect/>
          </a:stretch>
        </p:blipFill>
        <p:spPr>
          <a:xfrm>
            <a:off x="-1" y="3383280"/>
            <a:ext cx="24387175" cy="8628212"/>
          </a:xfrm>
          <a:prstGeom prst="rect">
            <a:avLst/>
          </a:prstGeom>
        </p:spPr>
      </p:pic>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7" name="Picture 6">
            <a:extLst>
              <a:ext uri="{FF2B5EF4-FFF2-40B4-BE49-F238E27FC236}">
                <a16:creationId xmlns:a16="http://schemas.microsoft.com/office/drawing/2014/main" id="{733A8565-D30B-EB82-F54B-6826C63F500C}"/>
              </a:ext>
            </a:extLst>
          </p:cNvPr>
          <p:cNvPicPr>
            <a:picLocks noChangeAspect="1"/>
          </p:cNvPicPr>
          <p:nvPr userDrawn="1"/>
        </p:nvPicPr>
        <p:blipFill>
          <a:blip r:embed="rId3"/>
          <a:stretch>
            <a:fillRect/>
          </a:stretch>
        </p:blipFill>
        <p:spPr>
          <a:xfrm>
            <a:off x="20101759" y="12015044"/>
            <a:ext cx="4143346" cy="1591894"/>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Qiskit Global Summer School 2024 </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Qiskit Global Summer School 2024 </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Qiskit Global Summer School 2024 </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Qiskit Global Summer School 2024 </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Qiskit Global Summer School 2024 </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Qiskit Global Summer School 2024 </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Qiskit Global Summer School 2024 </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Qiskit Global Summer School 2024 </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Qiskit Global Summer School 2024 </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Qiskit Global Summer School 2024 </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E0CC4067-CE28-37B2-7E32-3C8AB073A124}"/>
              </a:ext>
            </a:extLst>
          </p:cNvPr>
          <p:cNvPicPr>
            <a:picLocks noChangeAspect="1"/>
          </p:cNvPicPr>
          <p:nvPr userDrawn="1"/>
        </p:nvPicPr>
        <p:blipFill>
          <a:blip r:embed="rId2"/>
          <a:stretch>
            <a:fillRect/>
          </a:stretch>
        </p:blipFill>
        <p:spPr>
          <a:xfrm>
            <a:off x="20101759" y="12015044"/>
            <a:ext cx="4143346" cy="1591894"/>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Qiskit Global Summer School 2024 </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Qiskit Global Summer School 2024 </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Qiskit Global Summer School 2024 </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Qiskit Global Summer School 2024 </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Qiskit Global Summer School 2024 </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Qiskit Global Summer School 2024 </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Qiskit Global Summer School 2024 </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Qiskit Global Summer School 2024 </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Qiskit Global Summer School 2024 </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hasCustomPrompt="1"/>
          </p:nvPr>
        </p:nvSpPr>
        <p:spPr>
          <a:xfrm>
            <a:off x="576072" y="12463272"/>
            <a:ext cx="11050588" cy="762000"/>
          </a:xfrm>
        </p:spPr>
        <p:txBody>
          <a:bodyPr anchor="b"/>
          <a:lstStyle>
            <a:lvl1pPr>
              <a:lnSpc>
                <a:spcPct val="110000"/>
              </a:lnSpc>
              <a:spcBef>
                <a:spcPts val="0"/>
              </a:spcBef>
              <a:defRPr sz="2800">
                <a:solidFill>
                  <a:schemeClr val="tx1"/>
                </a:solidFill>
              </a:defRPr>
            </a:lvl1pPr>
          </a:lstStyle>
          <a:p>
            <a:r>
              <a:rPr lang="en-US" dirty="0"/>
              <a:t>Qiskit Global Summer School 2024</a:t>
            </a:r>
          </a:p>
        </p:txBody>
      </p:sp>
      <p:pic>
        <p:nvPicPr>
          <p:cNvPr id="4" name="Picture 3">
            <a:extLst>
              <a:ext uri="{FF2B5EF4-FFF2-40B4-BE49-F238E27FC236}">
                <a16:creationId xmlns:a16="http://schemas.microsoft.com/office/drawing/2014/main" id="{EEFF371A-44A1-6F9A-0384-6A72249EB20A}"/>
              </a:ext>
            </a:extLst>
          </p:cNvPr>
          <p:cNvPicPr>
            <a:picLocks noChangeAspect="1"/>
          </p:cNvPicPr>
          <p:nvPr userDrawn="1"/>
        </p:nvPicPr>
        <p:blipFill>
          <a:blip r:embed="rId2"/>
          <a:stretch>
            <a:fillRect/>
          </a:stretch>
        </p:blipFill>
        <p:spPr>
          <a:xfrm>
            <a:off x="20101759" y="12015044"/>
            <a:ext cx="4143346" cy="1591894"/>
          </a:xfrm>
          <a:prstGeom prst="rect">
            <a:avLst/>
          </a:prstGeom>
        </p:spPr>
      </p:pic>
      <p:sp>
        <p:nvSpPr>
          <p:cNvPr id="3" name="Footer Placeholder 2">
            <a:extLst>
              <a:ext uri="{FF2B5EF4-FFF2-40B4-BE49-F238E27FC236}">
                <a16:creationId xmlns:a16="http://schemas.microsoft.com/office/drawing/2014/main" id="{321A505C-7C71-C94E-C16E-E9DEBCAE4FA5}"/>
              </a:ext>
            </a:extLst>
          </p:cNvPr>
          <p:cNvSpPr>
            <a:spLocks noGrp="1"/>
          </p:cNvSpPr>
          <p:nvPr>
            <p:ph type="ftr" sz="quarter" idx="18"/>
          </p:nvPr>
        </p:nvSpPr>
        <p:spPr>
          <a:xfrm>
            <a:off x="1410959" y="10177670"/>
            <a:ext cx="4956176" cy="381000"/>
          </a:xfrm>
        </p:spPr>
        <p:txBody>
          <a:bodyPr/>
          <a:lstStyle/>
          <a:p>
            <a:r>
              <a:rPr lang="en-US"/>
              <a:t>Qiskit Global Summer School 2024 </a:t>
            </a:r>
            <a:endParaRPr lang="en-US" dirty="0"/>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Qiskit Global Summer School 2024 </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Qiskit Global Summer School 2024 </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Qiskit Global Summer School 2024 </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Qiskit Global Summer School 2024 </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Qiskit Global Summer School 2024 </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AEDA2B-3489-F6C6-7BB3-94C65DFDBE1B}"/>
              </a:ext>
            </a:extLst>
          </p:cNvPr>
          <p:cNvPicPr>
            <a:picLocks noChangeAspect="1"/>
          </p:cNvPicPr>
          <p:nvPr userDrawn="1"/>
        </p:nvPicPr>
        <p:blipFill>
          <a:blip r:embed="rId2"/>
          <a:stretch>
            <a:fillRect/>
          </a:stretch>
        </p:blipFill>
        <p:spPr>
          <a:xfrm>
            <a:off x="8298095" y="5361332"/>
            <a:ext cx="7790985" cy="2993335"/>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a:extLst>
              <a:ext uri="{FF2B5EF4-FFF2-40B4-BE49-F238E27FC236}">
                <a16:creationId xmlns:a16="http://schemas.microsoft.com/office/drawing/2014/main" id="{C6479503-B6F8-E5C4-4954-B7C962F54161}"/>
              </a:ext>
            </a:extLst>
          </p:cNvPr>
          <p:cNvPicPr>
            <a:picLocks noChangeAspect="1"/>
          </p:cNvPicPr>
          <p:nvPr userDrawn="1"/>
        </p:nvPicPr>
        <p:blipFill>
          <a:blip r:embed="rId2"/>
          <a:stretch>
            <a:fillRect/>
          </a:stretch>
        </p:blipFill>
        <p:spPr>
          <a:xfrm>
            <a:off x="0" y="12015044"/>
            <a:ext cx="4143346" cy="1591894"/>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a:extLst>
              <a:ext uri="{FF2B5EF4-FFF2-40B4-BE49-F238E27FC236}">
                <a16:creationId xmlns:a16="http://schemas.microsoft.com/office/drawing/2014/main" id="{EC8E3DD0-56C4-AC09-E130-B050A011A3F7}"/>
              </a:ext>
            </a:extLst>
          </p:cNvPr>
          <p:cNvPicPr>
            <a:picLocks noChangeAspect="1"/>
          </p:cNvPicPr>
          <p:nvPr userDrawn="1"/>
        </p:nvPicPr>
        <p:blipFill>
          <a:blip r:embed="rId2"/>
          <a:stretch>
            <a:fillRect/>
          </a:stretch>
        </p:blipFill>
        <p:spPr>
          <a:xfrm>
            <a:off x="0" y="12015044"/>
            <a:ext cx="4143346" cy="1591894"/>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Qiskit Global Summer School 2024 </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Qiskit Global Summer School 2024 </a:t>
            </a:r>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6.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sv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3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sv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hyperlink" Target="https://docs.quantum-computing.ibm.com/" TargetMode="External"/><Relationship Id="rId7" Type="http://schemas.openxmlformats.org/officeDocument/2006/relationships/image" Target="../media/image4.svg"/><Relationship Id="rId2" Type="http://schemas.openxmlformats.org/officeDocument/2006/relationships/notesSlide" Target="../notesSlides/notesSlide35.xml"/><Relationship Id="rId1" Type="http://schemas.openxmlformats.org/officeDocument/2006/relationships/slideLayout" Target="../slideLayouts/slideLayout44.xml"/><Relationship Id="rId6" Type="http://schemas.openxmlformats.org/officeDocument/2006/relationships/image" Target="../media/image3.png"/><Relationship Id="rId5" Type="http://schemas.openxmlformats.org/officeDocument/2006/relationships/hyperlink" Target="http://www.youtube.com/qiskit" TargetMode="External"/><Relationship Id="rId4" Type="http://schemas.openxmlformats.org/officeDocument/2006/relationships/hyperlink" Target="https://learning.quantum.ibm.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hyperlink" Target="https://github.com/Qiskit/qiskit" TargetMode="External"/><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hyperlink" Target="http://qiskit.github.io/ecosystem" TargetMode="External"/><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hyperlink" Target="https://docs.quantum-computing.ibm.com/" TargetMode="External"/><Relationship Id="rId9" Type="http://schemas.openxmlformats.org/officeDocument/2006/relationships/image" Target="../media/image24.svg"/><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hyperlink" Target="https://docs.quantum-computing.ibm.com/start"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032209E-F31B-252A-814A-0CFF7266B563}"/>
              </a:ext>
            </a:extLst>
          </p:cNvPr>
          <p:cNvSpPr>
            <a:spLocks noGrp="1"/>
          </p:cNvSpPr>
          <p:nvPr>
            <p:ph type="body" sz="quarter" idx="11"/>
          </p:nvPr>
        </p:nvSpPr>
        <p:spPr/>
        <p:txBody>
          <a:bodyPr/>
          <a:lstStyle/>
          <a:p>
            <a:r>
              <a:rPr lang="en-US" dirty="0">
                <a:solidFill>
                  <a:srgbClr val="8A3FFC"/>
                </a:solidFill>
                <a:latin typeface="IBM Plex Mono" panose="020B0509050203000203" pitchFamily="49" charset="77"/>
              </a:rPr>
              <a:t>Qiskit Global Summer School 2024</a:t>
            </a:r>
          </a:p>
        </p:txBody>
      </p:sp>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p:txBody>
          <a:bodyPr/>
          <a:lstStyle/>
          <a:p>
            <a:r>
              <a:rPr lang="en-US" dirty="0">
                <a:latin typeface="+mj-lt"/>
              </a:rPr>
              <a:t>Lecture 1:</a:t>
            </a:r>
            <a:br>
              <a:rPr lang="en-US" dirty="0">
                <a:latin typeface="+mj-lt"/>
              </a:rPr>
            </a:br>
            <a:r>
              <a:rPr lang="en-US" dirty="0">
                <a:latin typeface="+mj-lt"/>
              </a:rPr>
              <a:t>Intro to Qiskit 1.0</a:t>
            </a:r>
            <a:br>
              <a:rPr lang="en-US" dirty="0">
                <a:latin typeface="+mj-lt"/>
              </a:rPr>
            </a:br>
            <a:endParaRPr lang="en-US" dirty="0"/>
          </a:p>
        </p:txBody>
      </p:sp>
      <p:sp>
        <p:nvSpPr>
          <p:cNvPr id="2" name="Text Placeholder 6">
            <a:extLst>
              <a:ext uri="{FF2B5EF4-FFF2-40B4-BE49-F238E27FC236}">
                <a16:creationId xmlns:a16="http://schemas.microsoft.com/office/drawing/2014/main" id="{527A6749-21A5-6FD2-6291-5767C624B55B}"/>
              </a:ext>
            </a:extLst>
          </p:cNvPr>
          <p:cNvSpPr txBox="1">
            <a:spLocks/>
          </p:cNvSpPr>
          <p:nvPr/>
        </p:nvSpPr>
        <p:spPr>
          <a:xfrm>
            <a:off x="568325" y="6858000"/>
            <a:ext cx="4956175" cy="1222512"/>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2800" dirty="0">
                <a:solidFill>
                  <a:srgbClr val="000000"/>
                </a:solidFill>
                <a:effectLst/>
                <a:latin typeface="IBM Plex Sans Medm" panose="020B0503050203000203" pitchFamily="34" charset="0"/>
              </a:rPr>
              <a:t>Abby Mitchell</a:t>
            </a:r>
            <a:br>
              <a:rPr lang="en-US" sz="2800" dirty="0">
                <a:solidFill>
                  <a:srgbClr val="000000"/>
                </a:solidFill>
                <a:effectLst/>
                <a:latin typeface="IBM Plex Sans Light" panose="020B0403050203000203" pitchFamily="34" charset="0"/>
              </a:rPr>
            </a:br>
            <a:r>
              <a:rPr lang="en-US" sz="2800" dirty="0">
                <a:solidFill>
                  <a:srgbClr val="000000"/>
                </a:solidFill>
                <a:effectLst/>
                <a:latin typeface="+mj-lt"/>
              </a:rPr>
              <a:t>Developer Advocacy Lead</a:t>
            </a:r>
            <a:br>
              <a:rPr lang="en-US" sz="2800" dirty="0">
                <a:solidFill>
                  <a:srgbClr val="000000"/>
                </a:solidFill>
                <a:effectLst/>
                <a:latin typeface="+mj-lt"/>
              </a:rPr>
            </a:br>
            <a:r>
              <a:rPr lang="en-US" sz="2800" dirty="0">
                <a:solidFill>
                  <a:srgbClr val="000000"/>
                </a:solidFill>
                <a:effectLst/>
                <a:latin typeface="+mj-lt"/>
              </a:rPr>
              <a:t>IBM Quantum</a:t>
            </a:r>
          </a:p>
        </p:txBody>
      </p:sp>
      <p:sp>
        <p:nvSpPr>
          <p:cNvPr id="10" name="TextBox 9">
            <a:extLst>
              <a:ext uri="{FF2B5EF4-FFF2-40B4-BE49-F238E27FC236}">
                <a16:creationId xmlns:a16="http://schemas.microsoft.com/office/drawing/2014/main" id="{FF3653C2-2D4E-4D69-3D5C-C7CF61FACDBA}"/>
              </a:ext>
            </a:extLst>
          </p:cNvPr>
          <p:cNvSpPr txBox="1"/>
          <p:nvPr/>
        </p:nvSpPr>
        <p:spPr>
          <a:xfrm>
            <a:off x="25886979" y="85133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7" name="Graphic 6">
            <a:extLst>
              <a:ext uri="{FF2B5EF4-FFF2-40B4-BE49-F238E27FC236}">
                <a16:creationId xmlns:a16="http://schemas.microsoft.com/office/drawing/2014/main" id="{EE6F4756-F850-30DA-533A-6C0537F148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97355" y="1683520"/>
            <a:ext cx="10389820" cy="12032480"/>
          </a:xfrm>
          <a:prstGeom prst="rect">
            <a:avLst/>
          </a:prstGeom>
        </p:spPr>
      </p:pic>
    </p:spTree>
    <p:extLst>
      <p:ext uri="{BB962C8B-B14F-4D97-AF65-F5344CB8AC3E}">
        <p14:creationId xmlns:p14="http://schemas.microsoft.com/office/powerpoint/2010/main" val="274951621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576071" y="576072"/>
            <a:ext cx="9667145" cy="1525588"/>
          </a:xfrm>
        </p:spPr>
        <p:txBody>
          <a:bodyPr lIns="0" tIns="0" rIns="0" bIns="0" anchor="t"/>
          <a:lstStyle/>
          <a:p>
            <a:r>
              <a:rPr lang="en-US" sz="5400" dirty="0"/>
              <a:t>Build a circuit with </a:t>
            </a:r>
            <a:r>
              <a:rPr lang="en-US" sz="5400" dirty="0" err="1"/>
              <a:t>Qiskit</a:t>
            </a:r>
            <a:r>
              <a:rPr lang="en-US" sz="5400" dirty="0"/>
              <a:t> SDK</a:t>
            </a:r>
          </a:p>
        </p:txBody>
      </p:sp>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4"/>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23836384" y="13081190"/>
            <a:ext cx="271462" cy="247650"/>
          </a:xfrm>
        </p:spPr>
        <p:txBody>
          <a:bodyPr/>
          <a:lstStyle/>
          <a:p>
            <a:fld id="{86CB4B4D-7CA3-9044-876B-883B54F8677D}" type="slidenum">
              <a:rPr lang="en-US" smtClean="0"/>
              <a:pPr/>
              <a:t>10</a:t>
            </a:fld>
            <a:endParaRPr lang="en-US"/>
          </a:p>
        </p:txBody>
      </p:sp>
      <p:pic>
        <p:nvPicPr>
          <p:cNvPr id="7" name="Picture 6">
            <a:extLst>
              <a:ext uri="{FF2B5EF4-FFF2-40B4-BE49-F238E27FC236}">
                <a16:creationId xmlns:a16="http://schemas.microsoft.com/office/drawing/2014/main" id="{7B59922A-E5C2-D4B0-7495-522BEB5923A9}"/>
              </a:ext>
            </a:extLst>
          </p:cNvPr>
          <p:cNvPicPr>
            <a:picLocks noChangeAspect="1"/>
          </p:cNvPicPr>
          <p:nvPr/>
        </p:nvPicPr>
        <p:blipFill>
          <a:blip r:embed="rId3"/>
          <a:stretch>
            <a:fillRect/>
          </a:stretch>
        </p:blipFill>
        <p:spPr>
          <a:xfrm>
            <a:off x="7632409" y="4479547"/>
            <a:ext cx="15339520" cy="7595984"/>
          </a:xfrm>
          <a:prstGeom prst="rect">
            <a:avLst/>
          </a:prstGeom>
        </p:spPr>
      </p:pic>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1029986" y="2523157"/>
            <a:ext cx="5783770" cy="3912781"/>
          </a:xfrm>
        </p:spPr>
        <p:txBody>
          <a:bodyPr lIns="0" tIns="0" rIns="0" bIns="0" anchor="t"/>
          <a:lstStyle/>
          <a:p>
            <a:r>
              <a:rPr lang="en-US" sz="3200" dirty="0"/>
              <a:t>To build a circuit:</a:t>
            </a:r>
          </a:p>
          <a:p>
            <a:endParaRPr lang="en-US" sz="3200" dirty="0"/>
          </a:p>
          <a:p>
            <a:pPr marL="457200" indent="-457200">
              <a:buFont typeface="Arial"/>
              <a:buChar char="•"/>
            </a:pPr>
            <a:r>
              <a:rPr lang="en-US" sz="3200" dirty="0"/>
              <a:t>Initialize a register of qubits</a:t>
            </a:r>
          </a:p>
          <a:p>
            <a:pPr marL="457200" indent="-457200">
              <a:buFont typeface="Arial"/>
              <a:buChar char="•"/>
            </a:pPr>
            <a:r>
              <a:rPr lang="en-US" sz="3200" dirty="0"/>
              <a:t>Add the qubits to a circuit</a:t>
            </a:r>
          </a:p>
          <a:p>
            <a:pPr marL="457200" indent="-457200">
              <a:buFont typeface="Arial"/>
              <a:buChar char="•"/>
            </a:pPr>
            <a:r>
              <a:rPr lang="en-US" sz="3200" dirty="0"/>
              <a:t>Perform operations on those qubits</a:t>
            </a:r>
          </a:p>
        </p:txBody>
      </p:sp>
    </p:spTree>
    <p:extLst>
      <p:ext uri="{BB962C8B-B14F-4D97-AF65-F5344CB8AC3E}">
        <p14:creationId xmlns:p14="http://schemas.microsoft.com/office/powerpoint/2010/main" val="343521783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563-2B8E-BC80-D0D7-1ED571ACCF22}"/>
              </a:ext>
            </a:extLst>
          </p:cNvPr>
          <p:cNvSpPr>
            <a:spLocks noGrp="1"/>
          </p:cNvSpPr>
          <p:nvPr>
            <p:ph type="title"/>
          </p:nvPr>
        </p:nvSpPr>
        <p:spPr>
          <a:xfrm>
            <a:off x="576073" y="3438142"/>
            <a:ext cx="10651908" cy="7194415"/>
          </a:xfrm>
        </p:spPr>
        <p:txBody>
          <a:bodyPr lIns="0" tIns="0" rIns="457200" bIns="0" anchor="t"/>
          <a:lstStyle/>
          <a:p>
            <a:r>
              <a:rPr lang="en-US" sz="7200" dirty="0" err="1"/>
              <a:t>Qiskit</a:t>
            </a:r>
            <a:r>
              <a:rPr lang="en-US" sz="7200" dirty="0"/>
              <a:t> SDK includes a library of standard gates and circuits.</a:t>
            </a:r>
          </a:p>
        </p:txBody>
      </p:sp>
      <p:cxnSp>
        <p:nvCxnSpPr>
          <p:cNvPr id="11" name="Straight Connector 10" descr="Vertical column divider">
            <a:extLst>
              <a:ext uri="{FF2B5EF4-FFF2-40B4-BE49-F238E27FC236}">
                <a16:creationId xmlns:a16="http://schemas.microsoft.com/office/drawing/2014/main" id="{CB780BAF-D571-686E-6AF1-9E6403F74212}"/>
              </a:ext>
              <a:ext uri="{C183D7F6-B498-43B3-948B-1728B52AA6E4}">
                <adec:decorative xmlns:adec="http://schemas.microsoft.com/office/drawing/2017/decorative" val="0"/>
              </a:ext>
            </a:extLst>
          </p:cNvPr>
          <p:cNvCxnSpPr/>
          <p:nvPr/>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0FA813D6-5ED6-9A38-316B-0E422FE2256A}"/>
              </a:ext>
            </a:extLst>
          </p:cNvPr>
          <p:cNvSpPr>
            <a:spLocks noGrp="1"/>
          </p:cNvSpPr>
          <p:nvPr>
            <p:ph type="body" sz="quarter" idx="16"/>
          </p:nvPr>
        </p:nvSpPr>
        <p:spPr>
          <a:xfrm>
            <a:off x="12763499" y="569913"/>
            <a:ext cx="10202819" cy="5145087"/>
          </a:xfrm>
        </p:spPr>
        <p:txBody>
          <a:bodyPr lIns="0" tIns="0" rIns="0" bIns="0" anchor="t"/>
          <a:lstStyle/>
          <a:p>
            <a:r>
              <a:rPr lang="en-US" sz="4400" dirty="0">
                <a:solidFill>
                  <a:srgbClr val="BE95FF"/>
                </a:solidFill>
                <a:latin typeface="IBM Plex Sans Light"/>
              </a:rPr>
              <a:t>Standard gates</a:t>
            </a:r>
          </a:p>
          <a:p>
            <a:endParaRPr lang="en-US" sz="4000" dirty="0"/>
          </a:p>
          <a:p>
            <a:r>
              <a:rPr lang="en-US" sz="4400" dirty="0">
                <a:latin typeface="IBM Plex Sans Light"/>
              </a:rPr>
              <a:t>Hadamard, Pauli rotation gates, CNOT, Quantum Fourier Transform, etc.</a:t>
            </a:r>
          </a:p>
          <a:p>
            <a:endParaRPr lang="en-US" dirty="0"/>
          </a:p>
        </p:txBody>
      </p:sp>
      <p:sp>
        <p:nvSpPr>
          <p:cNvPr id="5" name="Text Placeholder 4">
            <a:extLst>
              <a:ext uri="{FF2B5EF4-FFF2-40B4-BE49-F238E27FC236}">
                <a16:creationId xmlns:a16="http://schemas.microsoft.com/office/drawing/2014/main" id="{452FD26B-995C-97E5-79CE-C55473DED287}"/>
              </a:ext>
            </a:extLst>
          </p:cNvPr>
          <p:cNvSpPr>
            <a:spLocks noGrp="1"/>
          </p:cNvSpPr>
          <p:nvPr>
            <p:ph type="body" sz="quarter" idx="17"/>
          </p:nvPr>
        </p:nvSpPr>
        <p:spPr>
          <a:xfrm>
            <a:off x="12628045" y="6596882"/>
            <a:ext cx="10146885" cy="5145087"/>
          </a:xfrm>
        </p:spPr>
        <p:txBody>
          <a:bodyPr lIns="0" tIns="0" rIns="0" bIns="0" anchor="t"/>
          <a:lstStyle/>
          <a:p>
            <a:r>
              <a:rPr lang="en-US" sz="4400" dirty="0">
                <a:solidFill>
                  <a:srgbClr val="BE95FF"/>
                </a:solidFill>
                <a:latin typeface="IBM Plex Sans Light"/>
              </a:rPr>
              <a:t>Variational ansatzes</a:t>
            </a:r>
          </a:p>
          <a:p>
            <a:endParaRPr lang="en-US" sz="4000" dirty="0"/>
          </a:p>
          <a:p>
            <a:r>
              <a:rPr lang="en-US" sz="4400" dirty="0">
                <a:latin typeface="IBM Plex Sans Light"/>
              </a:rPr>
              <a:t>Parameterized quantum circuits for chemistry and combinatorial optimization, including hardware efficient ansatzes</a:t>
            </a:r>
          </a:p>
          <a:p>
            <a:endParaRPr lang="en-US" dirty="0"/>
          </a:p>
        </p:txBody>
      </p:sp>
      <p:cxnSp>
        <p:nvCxnSpPr>
          <p:cNvPr id="10" name="Straight Connector 9" descr="Horizontal row divider">
            <a:extLst>
              <a:ext uri="{FF2B5EF4-FFF2-40B4-BE49-F238E27FC236}">
                <a16:creationId xmlns:a16="http://schemas.microsoft.com/office/drawing/2014/main" id="{1726E15D-8A4D-A0F0-7BE7-24B3C22A916F}"/>
              </a:ext>
              <a:ext uri="{C183D7F6-B498-43B3-948B-1728B52AA6E4}">
                <adec:decorative xmlns:adec="http://schemas.microsoft.com/office/drawing/2017/decorative" val="0"/>
              </a:ext>
            </a:extLst>
          </p:cNvPr>
          <p:cNvCxnSpPr/>
          <p:nvPr/>
        </p:nvCxnSpPr>
        <p:spPr bwMode="auto">
          <a:xfrm>
            <a:off x="12192000" y="6096000"/>
            <a:ext cx="116220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Footer Placeholder 7">
            <a:extLst>
              <a:ext uri="{FF2B5EF4-FFF2-40B4-BE49-F238E27FC236}">
                <a16:creationId xmlns:a16="http://schemas.microsoft.com/office/drawing/2014/main" id="{8699B028-C63A-E86C-542E-0D7EC7BD6D8E}"/>
              </a:ext>
            </a:extLst>
          </p:cNvPr>
          <p:cNvSpPr>
            <a:spLocks noGrp="1"/>
          </p:cNvSpPr>
          <p:nvPr>
            <p:ph type="ftr" sz="quarter" idx="20"/>
          </p:nvPr>
        </p:nvSpPr>
        <p:spPr>
          <a:xfrm>
            <a:off x="576072" y="12801600"/>
            <a:ext cx="4956176" cy="381000"/>
          </a:xfrm>
        </p:spPr>
        <p:txBody>
          <a:bodyPr/>
          <a:lstStyle/>
          <a:p>
            <a:r>
              <a:rPr lang="en-US"/>
              <a:t>Qiskit Global Summer School 2024 </a:t>
            </a:r>
            <a:endParaRPr lang="en-US" dirty="0"/>
          </a:p>
        </p:txBody>
      </p:sp>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p:txBody>
          <a:bodyPr/>
          <a:lstStyle/>
          <a:p>
            <a:fld id="{86CB4B4D-7CA3-9044-876B-883B54F8677D}" type="slidenum">
              <a:rPr lang="en-US" smtClean="0"/>
              <a:pPr/>
              <a:t>11</a:t>
            </a:fld>
            <a:endParaRPr lang="en-US"/>
          </a:p>
        </p:txBody>
      </p:sp>
    </p:spTree>
    <p:extLst>
      <p:ext uri="{BB962C8B-B14F-4D97-AF65-F5344CB8AC3E}">
        <p14:creationId xmlns:p14="http://schemas.microsoft.com/office/powerpoint/2010/main" val="25462428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Blue 10 half slide background">
            <a:extLst>
              <a:ext uri="{FF2B5EF4-FFF2-40B4-BE49-F238E27FC236}">
                <a16:creationId xmlns:a16="http://schemas.microsoft.com/office/drawing/2014/main" id="{B035D47D-5EA8-F30E-59BE-8B5BEEB10315}"/>
              </a:ext>
            </a:extLst>
          </p:cNvPr>
          <p:cNvSpPr/>
          <p:nvPr/>
        </p:nvSpPr>
        <p:spPr bwMode="auto">
          <a:xfrm>
            <a:off x="-1" y="0"/>
            <a:ext cx="24387175" cy="6071616"/>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rgbClr val="F4F4F4"/>
              </a:solidFill>
              <a:effectLst/>
              <a:latin typeface="+mn-lt"/>
            </a:endParaRPr>
          </a:p>
        </p:txBody>
      </p:sp>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72" y="922722"/>
            <a:ext cx="11050589" cy="1650492"/>
          </a:xfrm>
        </p:spPr>
        <p:txBody>
          <a:bodyPr lIns="0" tIns="0" rIns="457200" bIns="0" anchor="t"/>
          <a:lstStyle/>
          <a:p>
            <a:r>
              <a:rPr lang="en-US" sz="11500" dirty="0" err="1"/>
              <a:t>Qiskit</a:t>
            </a:r>
            <a:r>
              <a:rPr lang="en-US" sz="11500" dirty="0"/>
              <a:t> Patterns</a:t>
            </a:r>
          </a:p>
        </p:txBody>
      </p:sp>
      <p:sp>
        <p:nvSpPr>
          <p:cNvPr id="3" name="Text Placeholder 2">
            <a:extLst>
              <a:ext uri="{FF2B5EF4-FFF2-40B4-BE49-F238E27FC236}">
                <a16:creationId xmlns:a16="http://schemas.microsoft.com/office/drawing/2014/main" id="{1F06A4A6-BFA6-4140-B1ED-1F00BB0D2D2F}"/>
              </a:ext>
            </a:extLst>
          </p:cNvPr>
          <p:cNvSpPr>
            <a:spLocks noGrp="1"/>
          </p:cNvSpPr>
          <p:nvPr>
            <p:ph type="body" sz="quarter" idx="11"/>
          </p:nvPr>
        </p:nvSpPr>
        <p:spPr/>
        <p:txBody>
          <a:bodyPr lIns="0" tIns="0" rIns="0" bIns="0" anchor="t"/>
          <a:lstStyle/>
          <a:p>
            <a:r>
              <a:rPr lang="en-US" sz="4800" dirty="0">
                <a:solidFill>
                  <a:srgbClr val="697077"/>
                </a:solidFill>
              </a:rPr>
              <a:t>1. Map problem to quantum circuits and operators</a:t>
            </a:r>
          </a:p>
        </p:txBody>
      </p:sp>
      <p:cxnSp>
        <p:nvCxnSpPr>
          <p:cNvPr id="16" name="Straight Connector 15" descr="Vertical column divider">
            <a:extLst>
              <a:ext uri="{FF2B5EF4-FFF2-40B4-BE49-F238E27FC236}">
                <a16:creationId xmlns:a16="http://schemas.microsoft.com/office/drawing/2014/main" id="{7BD7A910-E9B1-9AA2-F18F-4ACFA43F830D}"/>
              </a:ext>
            </a:extLst>
          </p:cNvPr>
          <p:cNvCxnSpPr>
            <a:cxnSpLocks/>
          </p:cNvCxnSpPr>
          <p:nvPr/>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C33EDFC4-C9C9-2112-4D9D-362541F55268}"/>
              </a:ext>
            </a:extLst>
          </p:cNvPr>
          <p:cNvSpPr>
            <a:spLocks noGrp="1"/>
          </p:cNvSpPr>
          <p:nvPr>
            <p:ph type="body" sz="quarter" idx="12"/>
          </p:nvPr>
        </p:nvSpPr>
        <p:spPr/>
        <p:txBody>
          <a:bodyPr lIns="0" tIns="0" rIns="0" bIns="0" anchor="t"/>
          <a:lstStyle/>
          <a:p>
            <a:r>
              <a:rPr lang="en-US" sz="4800" b="1" dirty="0">
                <a:solidFill>
                  <a:srgbClr val="343A3F"/>
                </a:solidFill>
              </a:rPr>
              <a:t>2. Optimize circuits for target hardware</a:t>
            </a:r>
            <a:endParaRPr lang="en-US" sz="4800" b="1" dirty="0">
              <a:solidFill>
                <a:srgbClr val="343A3F"/>
              </a:solidFill>
              <a:ea typeface="+mj-lt"/>
              <a:cs typeface="+mj-lt"/>
            </a:endParaRPr>
          </a:p>
        </p:txBody>
      </p:sp>
      <p:cxnSp>
        <p:nvCxnSpPr>
          <p:cNvPr id="17" name="Straight Connector 16" descr="Vertical column divider">
            <a:extLst>
              <a:ext uri="{FF2B5EF4-FFF2-40B4-BE49-F238E27FC236}">
                <a16:creationId xmlns:a16="http://schemas.microsoft.com/office/drawing/2014/main" id="{995CDAE1-6633-BC46-9535-4F81A9B587F8}"/>
              </a:ext>
            </a:extLst>
          </p:cNvPr>
          <p:cNvCxnSpPr>
            <a:cxnSpLocks/>
          </p:cNvCxnSpPr>
          <p:nvPr/>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p:txBody>
          <a:bodyPr lIns="0" tIns="0" rIns="0" bIns="0" anchor="t"/>
          <a:lstStyle/>
          <a:p>
            <a:r>
              <a:rPr lang="en-US" sz="4800" dirty="0">
                <a:solidFill>
                  <a:srgbClr val="697077"/>
                </a:solidFill>
              </a:rPr>
              <a:t>3. Execute</a:t>
            </a:r>
            <a:r>
              <a:rPr lang="en-US" sz="4800" b="1" dirty="0">
                <a:solidFill>
                  <a:srgbClr val="697077"/>
                </a:solidFill>
              </a:rPr>
              <a:t> </a:t>
            </a:r>
            <a:r>
              <a:rPr lang="en-US" sz="4800" dirty="0">
                <a:solidFill>
                  <a:srgbClr val="697077"/>
                </a:solidFill>
              </a:rPr>
              <a:t>on target hardware</a:t>
            </a:r>
          </a:p>
          <a:p>
            <a:endParaRPr lang="en-US" dirty="0">
              <a:ea typeface="+mj-lt"/>
              <a:cs typeface="+mj-lt"/>
            </a:endParaRPr>
          </a:p>
        </p:txBody>
      </p:sp>
      <p:cxnSp>
        <p:nvCxnSpPr>
          <p:cNvPr id="18" name="Straight Connector 17" descr="Vertical column divider">
            <a:extLst>
              <a:ext uri="{FF2B5EF4-FFF2-40B4-BE49-F238E27FC236}">
                <a16:creationId xmlns:a16="http://schemas.microsoft.com/office/drawing/2014/main" id="{7C884D65-8EC9-0EA0-AE21-08F894D315AF}"/>
              </a:ext>
            </a:extLst>
          </p:cNvPr>
          <p:cNvCxnSpPr>
            <a:cxnSpLocks/>
          </p:cNvCxnSpPr>
          <p:nvPr/>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420DC560-FF7F-9500-14CC-65574A232BA3}"/>
              </a:ext>
            </a:extLst>
          </p:cNvPr>
          <p:cNvSpPr>
            <a:spLocks noGrp="1"/>
          </p:cNvSpPr>
          <p:nvPr>
            <p:ph type="body" sz="quarter" idx="14"/>
          </p:nvPr>
        </p:nvSpPr>
        <p:spPr>
          <a:xfrm>
            <a:off x="18859500" y="6650183"/>
            <a:ext cx="5123029" cy="5344917"/>
          </a:xfrm>
        </p:spPr>
        <p:txBody>
          <a:bodyPr lIns="0" tIns="0" rIns="0" bIns="0" anchor="t"/>
          <a:lstStyle/>
          <a:p>
            <a:r>
              <a:rPr lang="en-US" sz="4800" dirty="0">
                <a:solidFill>
                  <a:srgbClr val="697077"/>
                </a:solidFill>
                <a:ea typeface="+mj-lt"/>
                <a:cs typeface="+mj-lt"/>
              </a:rPr>
              <a:t>4. Postprocess</a:t>
            </a:r>
            <a:r>
              <a:rPr lang="en-US" sz="4800" b="1" dirty="0">
                <a:solidFill>
                  <a:srgbClr val="697077"/>
                </a:solidFill>
                <a:ea typeface="+mj-lt"/>
                <a:cs typeface="+mj-lt"/>
              </a:rPr>
              <a:t> </a:t>
            </a:r>
            <a:r>
              <a:rPr lang="en-US" sz="4800" dirty="0">
                <a:solidFill>
                  <a:srgbClr val="697077"/>
                </a:solidFill>
                <a:ea typeface="+mj-lt"/>
                <a:cs typeface="+mj-lt"/>
              </a:rPr>
              <a:t>results</a:t>
            </a:r>
            <a:endParaRPr lang="en-US" sz="4800" dirty="0">
              <a:solidFill>
                <a:srgbClr val="697077"/>
              </a:solidFill>
            </a:endParaRPr>
          </a:p>
          <a:p>
            <a:endParaRPr lang="en-US" dirty="0">
              <a:ea typeface="+mj-lt"/>
              <a:cs typeface="+mj-lt"/>
            </a:endParaRPr>
          </a:p>
        </p:txBody>
      </p:sp>
      <p:sp>
        <p:nvSpPr>
          <p:cNvPr id="7" name="Footer Placeholder 6">
            <a:extLst>
              <a:ext uri="{FF2B5EF4-FFF2-40B4-BE49-F238E27FC236}">
                <a16:creationId xmlns:a16="http://schemas.microsoft.com/office/drawing/2014/main" id="{BF5069CF-12C8-5065-5D51-A2D4F896DB63}"/>
              </a:ext>
            </a:extLst>
          </p:cNvPr>
          <p:cNvSpPr>
            <a:spLocks noGrp="1"/>
          </p:cNvSpPr>
          <p:nvPr>
            <p:ph type="ftr" sz="quarter" idx="15"/>
          </p:nvPr>
        </p:nvSpPr>
        <p:spPr>
          <a:xfrm>
            <a:off x="576072" y="12801600"/>
            <a:ext cx="4956176" cy="381000"/>
          </a:xfrm>
        </p:spPr>
        <p:txBody>
          <a:bodyPr/>
          <a:lstStyle/>
          <a:p>
            <a:r>
              <a:rPr lang="en-US"/>
              <a:t>Qiskit Global Summer School 2024 </a:t>
            </a:r>
          </a:p>
        </p:txBody>
      </p:sp>
      <p:sp>
        <p:nvSpPr>
          <p:cNvPr id="9" name="Slide Number Placeholder 2">
            <a:extLst>
              <a:ext uri="{FF2B5EF4-FFF2-40B4-BE49-F238E27FC236}">
                <a16:creationId xmlns:a16="http://schemas.microsoft.com/office/drawing/2014/main" id="{E2F33609-2C92-880F-C9F2-F22D27E3CF14}"/>
              </a:ext>
            </a:extLst>
          </p:cNvPr>
          <p:cNvSpPr>
            <a:spLocks noGrp="1"/>
          </p:cNvSpPr>
          <p:nvPr>
            <p:ph type="sldNum" sz="quarter" idx="4"/>
          </p:nvPr>
        </p:nvSpPr>
        <p:spPr>
          <a:xfrm>
            <a:off x="23555959" y="12926828"/>
            <a:ext cx="256541" cy="254001"/>
          </a:xfrm>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162375420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851120" y="921220"/>
            <a:ext cx="18266219" cy="1572343"/>
          </a:xfrm>
        </p:spPr>
        <p:txBody>
          <a:bodyPr lIns="0" tIns="0" rIns="0" bIns="0" anchor="t"/>
          <a:lstStyle/>
          <a:p>
            <a:r>
              <a:rPr lang="en-US" sz="8800" dirty="0">
                <a:latin typeface="IBM Plex Sans ExtLt"/>
              </a:rPr>
              <a:t>Optimize for hardware – techniques</a:t>
            </a:r>
            <a:endParaRPr lang="en-US" sz="8800" dirty="0"/>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a:t>Qiskit Global Summer School 2024 </a:t>
            </a:r>
            <a:endParaRPr lang="en-US" dirty="0"/>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13</a:t>
            </a:fld>
            <a:endParaRPr lang="en-US" dirty="0"/>
          </a:p>
        </p:txBody>
      </p:sp>
      <p:sp>
        <p:nvSpPr>
          <p:cNvPr id="5" name="Title 1">
            <a:extLst>
              <a:ext uri="{FF2B5EF4-FFF2-40B4-BE49-F238E27FC236}">
                <a16:creationId xmlns:a16="http://schemas.microsoft.com/office/drawing/2014/main" id="{D63E816D-61DA-6260-6669-B7A57CA0D8C3}"/>
              </a:ext>
            </a:extLst>
          </p:cNvPr>
          <p:cNvSpPr txBox="1">
            <a:spLocks/>
          </p:cNvSpPr>
          <p:nvPr/>
        </p:nvSpPr>
        <p:spPr>
          <a:xfrm>
            <a:off x="3487479" y="3359888"/>
            <a:ext cx="16884502" cy="8575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endParaRPr lang="en-US" sz="6600" kern="0" dirty="0"/>
          </a:p>
          <a:p>
            <a:r>
              <a:rPr lang="en-US" sz="6600" kern="0" dirty="0">
                <a:latin typeface="IBM Plex Sans ExtLt"/>
              </a:rPr>
              <a:t>Required: </a:t>
            </a:r>
            <a:r>
              <a:rPr lang="en-US" sz="6600" i="1" kern="0" dirty="0" err="1">
                <a:latin typeface="IBM Plex Sans ExtLt"/>
              </a:rPr>
              <a:t>transpile</a:t>
            </a:r>
            <a:r>
              <a:rPr lang="en-US" sz="6600" kern="0" dirty="0">
                <a:latin typeface="IBM Plex Sans ExtLt"/>
              </a:rPr>
              <a:t> your abstract circuit into a circuit that can run on target hardware.</a:t>
            </a:r>
          </a:p>
          <a:p>
            <a:endParaRPr lang="en-US" sz="6600" kern="0" dirty="0">
              <a:latin typeface="IBM Plex Sans ExtLt"/>
            </a:endParaRPr>
          </a:p>
          <a:p>
            <a:r>
              <a:rPr lang="en-US" sz="6600" kern="0" dirty="0">
                <a:latin typeface="IBM Plex Sans ExtLt"/>
              </a:rPr>
              <a:t>Optional: </a:t>
            </a:r>
            <a:r>
              <a:rPr lang="en-US" sz="6600" i="1" kern="0" dirty="0">
                <a:latin typeface="IBM Plex Sans ExtLt"/>
              </a:rPr>
              <a:t>verify </a:t>
            </a:r>
            <a:r>
              <a:rPr lang="en-US" sz="6600" kern="0" dirty="0">
                <a:latin typeface="IBM Plex Sans ExtLt"/>
              </a:rPr>
              <a:t>your circuit with simulation.</a:t>
            </a:r>
            <a:endParaRPr lang="en-US" sz="6600" kern="0" dirty="0"/>
          </a:p>
        </p:txBody>
      </p:sp>
    </p:spTree>
    <p:extLst>
      <p:ext uri="{BB962C8B-B14F-4D97-AF65-F5344CB8AC3E}">
        <p14:creationId xmlns:p14="http://schemas.microsoft.com/office/powerpoint/2010/main" val="163124011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851120" y="921220"/>
            <a:ext cx="18266219" cy="1572343"/>
          </a:xfrm>
        </p:spPr>
        <p:txBody>
          <a:bodyPr lIns="0" tIns="0" rIns="0" bIns="0" anchor="t"/>
          <a:lstStyle/>
          <a:p>
            <a:r>
              <a:rPr lang="en-US" sz="8800" dirty="0">
                <a:latin typeface="IBM Plex Sans ExtLt"/>
              </a:rPr>
              <a:t>Optimize for hardware – techniques</a:t>
            </a:r>
            <a:endParaRPr lang="en-US" sz="8800" dirty="0"/>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a:t>Qiskit Global Summer School 2024 </a:t>
            </a:r>
            <a:endParaRPr lang="en-US" dirty="0"/>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14</a:t>
            </a:fld>
            <a:endParaRPr lang="en-US" dirty="0"/>
          </a:p>
        </p:txBody>
      </p:sp>
      <p:sp>
        <p:nvSpPr>
          <p:cNvPr id="5" name="Title 1">
            <a:extLst>
              <a:ext uri="{FF2B5EF4-FFF2-40B4-BE49-F238E27FC236}">
                <a16:creationId xmlns:a16="http://schemas.microsoft.com/office/drawing/2014/main" id="{D63E816D-61DA-6260-6669-B7A57CA0D8C3}"/>
              </a:ext>
            </a:extLst>
          </p:cNvPr>
          <p:cNvSpPr txBox="1">
            <a:spLocks/>
          </p:cNvSpPr>
          <p:nvPr/>
        </p:nvSpPr>
        <p:spPr>
          <a:xfrm>
            <a:off x="3487479" y="3359888"/>
            <a:ext cx="17720702" cy="8575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endParaRPr lang="en-US" sz="6600" kern="0" dirty="0"/>
          </a:p>
          <a:p>
            <a:r>
              <a:rPr lang="en-US" sz="6600" b="1" kern="0" dirty="0">
                <a:latin typeface="IBM Plex Sans ExtLt"/>
              </a:rPr>
              <a:t>Required: </a:t>
            </a:r>
            <a:r>
              <a:rPr lang="en-US" sz="6600" b="1" i="1" kern="0" dirty="0" err="1">
                <a:latin typeface="IBM Plex Sans ExtLt"/>
              </a:rPr>
              <a:t>transpile</a:t>
            </a:r>
            <a:r>
              <a:rPr lang="en-US" sz="6600" b="1" kern="0" dirty="0">
                <a:latin typeface="IBM Plex Sans ExtLt"/>
              </a:rPr>
              <a:t> your abstract circuit into a circuit that can run on target hardware.</a:t>
            </a:r>
          </a:p>
          <a:p>
            <a:endParaRPr lang="en-US" sz="6600" kern="0" dirty="0">
              <a:latin typeface="IBM Plex Sans ExtLt"/>
            </a:endParaRPr>
          </a:p>
          <a:p>
            <a:r>
              <a:rPr lang="en-US" sz="6600" kern="0" dirty="0">
                <a:latin typeface="IBM Plex Sans ExtLt"/>
              </a:rPr>
              <a:t>Optional: </a:t>
            </a:r>
            <a:r>
              <a:rPr lang="en-US" sz="6600" i="1" kern="0" dirty="0">
                <a:latin typeface="IBM Plex Sans ExtLt"/>
              </a:rPr>
              <a:t>verify </a:t>
            </a:r>
            <a:r>
              <a:rPr lang="en-US" sz="6600" kern="0" dirty="0">
                <a:latin typeface="IBM Plex Sans ExtLt"/>
              </a:rPr>
              <a:t>your circuit with simulation.</a:t>
            </a:r>
            <a:endParaRPr lang="en-US" sz="6600" kern="0" dirty="0"/>
          </a:p>
        </p:txBody>
      </p:sp>
    </p:spTree>
    <p:extLst>
      <p:ext uri="{BB962C8B-B14F-4D97-AF65-F5344CB8AC3E}">
        <p14:creationId xmlns:p14="http://schemas.microsoft.com/office/powerpoint/2010/main" val="35070263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F969E-C129-30FB-AA3B-C0DEF7387E64}"/>
              </a:ext>
            </a:extLst>
          </p:cNvPr>
          <p:cNvSpPr/>
          <p:nvPr/>
        </p:nvSpPr>
        <p:spPr bwMode="auto">
          <a:xfrm flipH="1">
            <a:off x="0" y="0"/>
            <a:ext cx="6096001" cy="137160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4" name="Text Placeholder 3">
            <a:extLst>
              <a:ext uri="{FF2B5EF4-FFF2-40B4-BE49-F238E27FC236}">
                <a16:creationId xmlns:a16="http://schemas.microsoft.com/office/drawing/2014/main" id="{1F9B9B64-831E-004E-34DC-0F81C20C4701}"/>
              </a:ext>
            </a:extLst>
          </p:cNvPr>
          <p:cNvSpPr>
            <a:spLocks noGrp="1"/>
          </p:cNvSpPr>
          <p:nvPr>
            <p:ph type="body" sz="quarter" idx="11"/>
          </p:nvPr>
        </p:nvSpPr>
        <p:spPr>
          <a:xfrm>
            <a:off x="576072" y="3429000"/>
            <a:ext cx="4462459" cy="8572500"/>
          </a:xfrm>
        </p:spPr>
        <p:txBody>
          <a:bodyPr lIns="0" tIns="0" rIns="0" bIns="0" anchor="t"/>
          <a:lstStyle/>
          <a:p>
            <a:pPr>
              <a:lnSpc>
                <a:spcPct val="100000"/>
              </a:lnSpc>
            </a:pPr>
            <a:r>
              <a:rPr lang="en-GB" sz="6000" dirty="0">
                <a:latin typeface="IBM Plex Sans Light"/>
              </a:rPr>
              <a:t>Real quantum devices are subject to constraints</a:t>
            </a:r>
            <a:endParaRPr lang="en-US" sz="3200" dirty="0"/>
          </a:p>
        </p:txBody>
      </p:sp>
      <p:sp>
        <p:nvSpPr>
          <p:cNvPr id="5" name="Text Placeholder 4">
            <a:extLst>
              <a:ext uri="{FF2B5EF4-FFF2-40B4-BE49-F238E27FC236}">
                <a16:creationId xmlns:a16="http://schemas.microsoft.com/office/drawing/2014/main" id="{350D1E70-8532-FF51-2AE2-4D02DAECD50D}"/>
              </a:ext>
            </a:extLst>
          </p:cNvPr>
          <p:cNvSpPr>
            <a:spLocks noGrp="1"/>
          </p:cNvSpPr>
          <p:nvPr>
            <p:ph type="body" sz="quarter" idx="12"/>
          </p:nvPr>
        </p:nvSpPr>
        <p:spPr>
          <a:xfrm>
            <a:off x="6667500" y="2488019"/>
            <a:ext cx="4734507" cy="9513481"/>
          </a:xfrm>
        </p:spPr>
        <p:txBody>
          <a:bodyPr lIns="0" tIns="0" rIns="0" bIns="0" anchor="t"/>
          <a:lstStyle/>
          <a:p>
            <a:pPr>
              <a:lnSpc>
                <a:spcPct val="100000"/>
              </a:lnSpc>
            </a:pPr>
            <a:r>
              <a:rPr lang="en-GB" sz="4800" dirty="0">
                <a:latin typeface="IBM Plex Sans Light"/>
              </a:rPr>
              <a:t>Basis gate set</a:t>
            </a:r>
            <a:endParaRPr lang="en-GB" sz="4800" dirty="0">
              <a:latin typeface="IBM Plex Sans Light" panose="020B0403050203000203" pitchFamily="34" charset="0"/>
            </a:endParaRPr>
          </a:p>
          <a:p>
            <a:endParaRPr lang="en-GB" sz="2800" dirty="0">
              <a:latin typeface="IBM Plex Sans Light" panose="020B0403050203000203" pitchFamily="34" charset="0"/>
            </a:endParaRPr>
          </a:p>
          <a:p>
            <a:endParaRPr lang="en-GB" sz="2800" dirty="0">
              <a:latin typeface="IBM Plex Sans Light" panose="020B0403050203000203" pitchFamily="34" charset="0"/>
            </a:endParaRPr>
          </a:p>
          <a:p>
            <a:r>
              <a:rPr lang="en-GB" sz="3200" dirty="0">
                <a:latin typeface="IBM Plex Sans Light"/>
              </a:rPr>
              <a:t>Only a limited set of gates can be executed directly on the hardware. Other gates must be rewritten in terms of these basis gates.</a:t>
            </a:r>
          </a:p>
        </p:txBody>
      </p:sp>
      <p:sp>
        <p:nvSpPr>
          <p:cNvPr id="6" name="Text Placeholder 5">
            <a:extLst>
              <a:ext uri="{FF2B5EF4-FFF2-40B4-BE49-F238E27FC236}">
                <a16:creationId xmlns:a16="http://schemas.microsoft.com/office/drawing/2014/main" id="{51F22B14-8F0A-3A30-DC67-C43F16B03235}"/>
              </a:ext>
            </a:extLst>
          </p:cNvPr>
          <p:cNvSpPr>
            <a:spLocks noGrp="1"/>
          </p:cNvSpPr>
          <p:nvPr>
            <p:ph type="body" sz="quarter" idx="13"/>
          </p:nvPr>
        </p:nvSpPr>
        <p:spPr>
          <a:xfrm>
            <a:off x="12763500" y="2488019"/>
            <a:ext cx="4953000" cy="9513481"/>
          </a:xfrm>
        </p:spPr>
        <p:txBody>
          <a:bodyPr lIns="0" tIns="0" rIns="0" bIns="0" anchor="t"/>
          <a:lstStyle/>
          <a:p>
            <a:pPr>
              <a:lnSpc>
                <a:spcPct val="100000"/>
              </a:lnSpc>
            </a:pPr>
            <a:r>
              <a:rPr lang="en-GB" sz="4800" dirty="0">
                <a:latin typeface="IBM Plex Sans Light"/>
              </a:rPr>
              <a:t>Qubit connectivity</a:t>
            </a:r>
            <a:endParaRPr lang="en-GB" sz="4800" dirty="0">
              <a:latin typeface="IBM Plex Sans Light" panose="020B0403050203000203" pitchFamily="34" charset="0"/>
            </a:endParaRPr>
          </a:p>
          <a:p>
            <a:endParaRPr lang="en-GB" sz="2800" dirty="0">
              <a:latin typeface="IBM Plex Sans Light" panose="020B0403050203000203" pitchFamily="34" charset="0"/>
            </a:endParaRPr>
          </a:p>
          <a:p>
            <a:endParaRPr lang="en-GB" sz="2800" dirty="0">
              <a:latin typeface="IBM Plex Sans Light" panose="020B0403050203000203" pitchFamily="34" charset="0"/>
            </a:endParaRPr>
          </a:p>
          <a:p>
            <a:r>
              <a:rPr lang="en-GB" sz="3200" dirty="0">
                <a:latin typeface="IBM Plex Sans Light"/>
              </a:rPr>
              <a:t>Only certain pairs of qubits can be directly interacted with each other.</a:t>
            </a:r>
          </a:p>
        </p:txBody>
      </p:sp>
      <p:sp>
        <p:nvSpPr>
          <p:cNvPr id="7" name="Text Placeholder 6">
            <a:extLst>
              <a:ext uri="{FF2B5EF4-FFF2-40B4-BE49-F238E27FC236}">
                <a16:creationId xmlns:a16="http://schemas.microsoft.com/office/drawing/2014/main" id="{7D51A587-91D5-0E73-DA53-D6F7A1E20098}"/>
              </a:ext>
            </a:extLst>
          </p:cNvPr>
          <p:cNvSpPr>
            <a:spLocks noGrp="1"/>
          </p:cNvSpPr>
          <p:nvPr>
            <p:ph type="body" sz="quarter" idx="14"/>
          </p:nvPr>
        </p:nvSpPr>
        <p:spPr>
          <a:xfrm>
            <a:off x="18859500" y="2488019"/>
            <a:ext cx="4959350" cy="9513481"/>
          </a:xfrm>
        </p:spPr>
        <p:txBody>
          <a:bodyPr lIns="0" tIns="0" rIns="0" bIns="0" anchor="t"/>
          <a:lstStyle/>
          <a:p>
            <a:pPr>
              <a:lnSpc>
                <a:spcPct val="100000"/>
              </a:lnSpc>
            </a:pPr>
            <a:r>
              <a:rPr lang="en-GB" sz="4800" dirty="0">
                <a:latin typeface="IBM Plex Sans Light"/>
              </a:rPr>
              <a:t>Errors</a:t>
            </a:r>
          </a:p>
          <a:p>
            <a:endParaRPr lang="en-GB" sz="2800" dirty="0">
              <a:latin typeface="IBM Plex Sans Light" panose="020B0403050203000203" pitchFamily="34" charset="0"/>
            </a:endParaRPr>
          </a:p>
          <a:p>
            <a:endParaRPr lang="en-GB" sz="2800" dirty="0">
              <a:latin typeface="IBM Plex Sans Light" panose="020B0403050203000203" pitchFamily="34" charset="0"/>
              <a:cs typeface="Arial"/>
            </a:endParaRPr>
          </a:p>
          <a:p>
            <a:r>
              <a:rPr lang="en-US" sz="3200" dirty="0">
                <a:latin typeface="IBM Plex Sans Light"/>
                <a:cs typeface="Arial"/>
              </a:rPr>
              <a:t>Each operation has a chance of error, so circuit optimizations can greatly affect performance.</a:t>
            </a:r>
            <a:endParaRPr lang="en-US" sz="3200" dirty="0">
              <a:latin typeface="IBM Plex Sans Light" panose="020B0403050203000203" pitchFamily="34" charset="0"/>
              <a:cs typeface="Arial"/>
            </a:endParaRPr>
          </a:p>
        </p:txBody>
      </p:sp>
      <p:sp>
        <p:nvSpPr>
          <p:cNvPr id="23" name="Slide Number Placeholder 7">
            <a:extLst>
              <a:ext uri="{FF2B5EF4-FFF2-40B4-BE49-F238E27FC236}">
                <a16:creationId xmlns:a16="http://schemas.microsoft.com/office/drawing/2014/main" id="{AC850ADB-230C-329B-2B03-1948043FBD08}"/>
              </a:ext>
            </a:extLst>
          </p:cNvPr>
          <p:cNvSpPr>
            <a:spLocks noGrp="1"/>
          </p:cNvSpPr>
          <p:nvPr>
            <p:ph type="sldNum" sz="quarter" idx="4"/>
          </p:nvPr>
        </p:nvSpPr>
        <p:spPr/>
        <p:txBody>
          <a:bodyPr/>
          <a:lstStyle/>
          <a:p>
            <a:fld id="{59395FB3-9C97-154F-86B2-7E381B951268}" type="slidenum">
              <a:rPr lang="en-US" smtClean="0"/>
              <a:pPr/>
              <a:t>15</a:t>
            </a:fld>
            <a:endParaRPr lang="en-US" dirty="0"/>
          </a:p>
        </p:txBody>
      </p:sp>
      <p:cxnSp>
        <p:nvCxnSpPr>
          <p:cNvPr id="8" name="Straight Connector 7">
            <a:extLst>
              <a:ext uri="{FF2B5EF4-FFF2-40B4-BE49-F238E27FC236}">
                <a16:creationId xmlns:a16="http://schemas.microsoft.com/office/drawing/2014/main" id="{1BA7334C-DCBF-DF5C-F656-9960C8095B5D}"/>
              </a:ext>
            </a:extLst>
          </p:cNvPr>
          <p:cNvCxnSpPr>
            <a:cxnSpLocks/>
          </p:cNvCxnSpPr>
          <p:nvPr/>
        </p:nvCxnSpPr>
        <p:spPr bwMode="auto">
          <a:xfrm flipV="1">
            <a:off x="12192000" y="2296633"/>
            <a:ext cx="0" cy="970486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124FB5C-4FAC-408B-AEA1-A34ED48F8A78}"/>
              </a:ext>
            </a:extLst>
          </p:cNvPr>
          <p:cNvCxnSpPr>
            <a:cxnSpLocks/>
          </p:cNvCxnSpPr>
          <p:nvPr/>
        </p:nvCxnSpPr>
        <p:spPr bwMode="auto">
          <a:xfrm flipV="1">
            <a:off x="18288000" y="2296633"/>
            <a:ext cx="0" cy="970486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E9944758-3C7F-A983-A356-3C3C3DC81141}"/>
              </a:ext>
            </a:extLst>
          </p:cNvPr>
          <p:cNvSpPr>
            <a:spLocks noGrp="1"/>
          </p:cNvSpPr>
          <p:nvPr>
            <p:ph type="ftr" sz="quarter" idx="18"/>
          </p:nvPr>
        </p:nvSpPr>
        <p:spPr/>
        <p:txBody>
          <a:bodyPr/>
          <a:lstStyle/>
          <a:p>
            <a:r>
              <a:rPr lang="en-US"/>
              <a:t>Qiskit Global Summer School 2024 </a:t>
            </a:r>
            <a:endParaRPr lang="en-US" dirty="0"/>
          </a:p>
        </p:txBody>
      </p:sp>
      <p:pic>
        <p:nvPicPr>
          <p:cNvPr id="14" name="Graphic 13">
            <a:extLst>
              <a:ext uri="{FF2B5EF4-FFF2-40B4-BE49-F238E27FC236}">
                <a16:creationId xmlns:a16="http://schemas.microsoft.com/office/drawing/2014/main" id="{A186E2EA-49CD-E5A8-4955-824C8A996C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15004" y="8501743"/>
            <a:ext cx="1665691" cy="1665514"/>
          </a:xfrm>
          <a:prstGeom prst="rect">
            <a:avLst/>
          </a:prstGeom>
        </p:spPr>
      </p:pic>
      <p:pic>
        <p:nvPicPr>
          <p:cNvPr id="15" name="Graphic 14">
            <a:extLst>
              <a:ext uri="{FF2B5EF4-FFF2-40B4-BE49-F238E27FC236}">
                <a16:creationId xmlns:a16="http://schemas.microsoft.com/office/drawing/2014/main" id="{99E46EA3-9555-3FD4-C53A-2CD69AD7D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12546" y="8501744"/>
            <a:ext cx="1665691" cy="1665513"/>
          </a:xfrm>
          <a:prstGeom prst="rect">
            <a:avLst/>
          </a:prstGeom>
        </p:spPr>
      </p:pic>
      <p:pic>
        <p:nvPicPr>
          <p:cNvPr id="2" name="Picture 1">
            <a:extLst>
              <a:ext uri="{FF2B5EF4-FFF2-40B4-BE49-F238E27FC236}">
                <a16:creationId xmlns:a16="http://schemas.microsoft.com/office/drawing/2014/main" id="{2AA1BA7A-3E83-D641-CFB0-894F104701C8}"/>
              </a:ext>
            </a:extLst>
          </p:cNvPr>
          <p:cNvPicPr>
            <a:picLocks noChangeAspect="1"/>
          </p:cNvPicPr>
          <p:nvPr/>
        </p:nvPicPr>
        <p:blipFill>
          <a:blip r:embed="rId7"/>
          <a:stretch>
            <a:fillRect/>
          </a:stretch>
        </p:blipFill>
        <p:spPr>
          <a:xfrm>
            <a:off x="13325939" y="7715250"/>
            <a:ext cx="3952936" cy="3318292"/>
          </a:xfrm>
          <a:prstGeom prst="rect">
            <a:avLst/>
          </a:prstGeom>
        </p:spPr>
      </p:pic>
    </p:spTree>
    <p:extLst>
      <p:ext uri="{BB962C8B-B14F-4D97-AF65-F5344CB8AC3E}">
        <p14:creationId xmlns:p14="http://schemas.microsoft.com/office/powerpoint/2010/main" val="39632691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a:t>Qiskit Global Summer School 2024 </a:t>
            </a:r>
            <a:endParaRPr lang="en-US" dirty="0"/>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16</a:t>
            </a:fld>
            <a:endParaRPr lang="en-US" dirty="0"/>
          </a:p>
        </p:txBody>
      </p:sp>
      <p:sp>
        <p:nvSpPr>
          <p:cNvPr id="5" name="Title 1">
            <a:extLst>
              <a:ext uri="{FF2B5EF4-FFF2-40B4-BE49-F238E27FC236}">
                <a16:creationId xmlns:a16="http://schemas.microsoft.com/office/drawing/2014/main" id="{D63E816D-61DA-6260-6669-B7A57CA0D8C3}"/>
              </a:ext>
            </a:extLst>
          </p:cNvPr>
          <p:cNvSpPr txBox="1">
            <a:spLocks/>
          </p:cNvSpPr>
          <p:nvPr/>
        </p:nvSpPr>
        <p:spPr>
          <a:xfrm>
            <a:off x="1507866" y="978196"/>
            <a:ext cx="16650586" cy="6783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7200" kern="0" dirty="0">
                <a:latin typeface="IBM Plex Sans ExtLt"/>
              </a:rPr>
              <a:t>Challenge: run abstract circuit on a specific quantum device.</a:t>
            </a:r>
          </a:p>
          <a:p>
            <a:endParaRPr lang="en-US" sz="7200" i="1" kern="0" dirty="0">
              <a:latin typeface="IBM Plex Sans ExtLt"/>
            </a:endParaRPr>
          </a:p>
          <a:p>
            <a:r>
              <a:rPr lang="en-US" sz="7200" kern="0" dirty="0">
                <a:latin typeface="IBM Plex Sans ExtLt"/>
              </a:rPr>
              <a:t>Solution:</a:t>
            </a:r>
            <a:r>
              <a:rPr lang="en-US" sz="7200" i="1" kern="0" dirty="0">
                <a:latin typeface="IBM Plex Sans ExtLt"/>
              </a:rPr>
              <a:t> </a:t>
            </a:r>
            <a:r>
              <a:rPr lang="en-US" sz="7200" i="1" kern="0" dirty="0" err="1">
                <a:latin typeface="IBM Plex Sans ExtLt"/>
              </a:rPr>
              <a:t>transpilation</a:t>
            </a:r>
            <a:r>
              <a:rPr lang="en-US" sz="7200" i="1" kern="0" dirty="0">
                <a:latin typeface="IBM Plex Sans ExtLt"/>
              </a:rPr>
              <a:t> —</a:t>
            </a:r>
          </a:p>
          <a:p>
            <a:r>
              <a:rPr lang="en-US" sz="7200" kern="0" dirty="0">
                <a:latin typeface="IBM Plex Sans ExtLt"/>
              </a:rPr>
              <a:t>convert abstract circuit into an ISA (instruction set architecture) circuit.</a:t>
            </a:r>
          </a:p>
          <a:p>
            <a:endParaRPr lang="en-US" sz="5400" kern="0" dirty="0">
              <a:latin typeface="IBM Plex Sans ExtLt"/>
            </a:endParaRPr>
          </a:p>
          <a:p>
            <a:endParaRPr lang="en-US" sz="8000" kern="0" dirty="0"/>
          </a:p>
        </p:txBody>
      </p:sp>
      <p:pic>
        <p:nvPicPr>
          <p:cNvPr id="3074" name="Picture 2">
            <a:extLst>
              <a:ext uri="{FF2B5EF4-FFF2-40B4-BE49-F238E27FC236}">
                <a16:creationId xmlns:a16="http://schemas.microsoft.com/office/drawing/2014/main" id="{F2E6F17F-13D0-95EA-D2E8-0407A67D0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037" y="8505158"/>
            <a:ext cx="14051103" cy="29868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DAD9D06-1D12-BAA2-C2DA-0BE23A755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183" y="8505159"/>
            <a:ext cx="5235593" cy="2986863"/>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7700B95F-FC6D-63AA-044C-30E9852C3693}"/>
              </a:ext>
            </a:extLst>
          </p:cNvPr>
          <p:cNvCxnSpPr>
            <a:cxnSpLocks/>
          </p:cNvCxnSpPr>
          <p:nvPr/>
        </p:nvCxnSpPr>
        <p:spPr bwMode="auto">
          <a:xfrm>
            <a:off x="6826102" y="9973339"/>
            <a:ext cx="1508428" cy="0"/>
          </a:xfrm>
          <a:prstGeom prst="straightConnector1">
            <a:avLst/>
          </a:prstGeom>
          <a:ln w="127000">
            <a:solidFill>
              <a:srgbClr val="BE95FF"/>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90606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9C75-5798-8734-C88C-6A7464827FBF}"/>
              </a:ext>
            </a:extLst>
          </p:cNvPr>
          <p:cNvSpPr>
            <a:spLocks noGrp="1"/>
          </p:cNvSpPr>
          <p:nvPr>
            <p:ph type="title"/>
          </p:nvPr>
        </p:nvSpPr>
        <p:spPr>
          <a:xfrm>
            <a:off x="1142998" y="657493"/>
            <a:ext cx="11050589" cy="1699933"/>
          </a:xfrm>
        </p:spPr>
        <p:txBody>
          <a:bodyPr lIns="0" tIns="0" rIns="457200" bIns="0" anchor="t"/>
          <a:lstStyle/>
          <a:p>
            <a:r>
              <a:rPr lang="en-US" sz="8000" dirty="0" err="1"/>
              <a:t>Transpilation</a:t>
            </a:r>
            <a:r>
              <a:rPr lang="en-US" sz="8000" dirty="0"/>
              <a:t> terms</a:t>
            </a:r>
          </a:p>
        </p:txBody>
      </p:sp>
      <p:sp>
        <p:nvSpPr>
          <p:cNvPr id="7" name="Footer Placeholder 6">
            <a:extLst>
              <a:ext uri="{FF2B5EF4-FFF2-40B4-BE49-F238E27FC236}">
                <a16:creationId xmlns:a16="http://schemas.microsoft.com/office/drawing/2014/main" id="{70FF8D21-A3B4-D478-6293-B07DD2CB6A5F}"/>
              </a:ext>
            </a:extLst>
          </p:cNvPr>
          <p:cNvSpPr>
            <a:spLocks noGrp="1"/>
          </p:cNvSpPr>
          <p:nvPr>
            <p:ph type="ftr" sz="quarter" idx="15"/>
          </p:nvPr>
        </p:nvSpPr>
        <p:spPr/>
        <p:txBody>
          <a:bodyPr/>
          <a:lstStyle/>
          <a:p>
            <a:r>
              <a:rPr lang="en-US"/>
              <a:t>Qiskit Global Summer School 2024 </a:t>
            </a:r>
            <a:endParaRPr lang="en-US" dirty="0"/>
          </a:p>
        </p:txBody>
      </p:sp>
      <p:sp>
        <p:nvSpPr>
          <p:cNvPr id="8" name="Slide Number Placeholder 7">
            <a:extLst>
              <a:ext uri="{FF2B5EF4-FFF2-40B4-BE49-F238E27FC236}">
                <a16:creationId xmlns:a16="http://schemas.microsoft.com/office/drawing/2014/main" id="{5F13D919-D88D-6329-DEAB-E333D235C3E4}"/>
              </a:ext>
            </a:extLst>
          </p:cNvPr>
          <p:cNvSpPr>
            <a:spLocks noGrp="1"/>
          </p:cNvSpPr>
          <p:nvPr>
            <p:ph type="sldNum" sz="quarter" idx="4"/>
          </p:nvPr>
        </p:nvSpPr>
        <p:spPr/>
        <p:txBody>
          <a:bodyPr/>
          <a:lstStyle/>
          <a:p>
            <a:fld id="{86CB4B4D-7CA3-9044-876B-883B54F8677D}" type="slidenum">
              <a:rPr lang="en-US" dirty="0" smtClean="0"/>
              <a:pPr/>
              <a:t>17</a:t>
            </a:fld>
            <a:endParaRPr lang="en-US" dirty="0"/>
          </a:p>
        </p:txBody>
      </p:sp>
      <p:graphicFrame>
        <p:nvGraphicFramePr>
          <p:cNvPr id="11" name="Table 10">
            <a:extLst>
              <a:ext uri="{FF2B5EF4-FFF2-40B4-BE49-F238E27FC236}">
                <a16:creationId xmlns:a16="http://schemas.microsoft.com/office/drawing/2014/main" id="{510E829C-01B1-50A9-B855-2EA8659A787E}"/>
              </a:ext>
            </a:extLst>
          </p:cNvPr>
          <p:cNvGraphicFramePr>
            <a:graphicFrameLocks noGrp="1"/>
          </p:cNvGraphicFramePr>
          <p:nvPr>
            <p:extLst>
              <p:ext uri="{D42A27DB-BD31-4B8C-83A1-F6EECF244321}">
                <p14:modId xmlns:p14="http://schemas.microsoft.com/office/powerpoint/2010/main" val="2340110071"/>
              </p:ext>
            </p:extLst>
          </p:nvPr>
        </p:nvGraphicFramePr>
        <p:xfrm>
          <a:off x="1509823" y="2909955"/>
          <a:ext cx="21371443" cy="8733768"/>
        </p:xfrm>
        <a:graphic>
          <a:graphicData uri="http://schemas.openxmlformats.org/drawingml/2006/table">
            <a:tbl>
              <a:tblPr firstRow="1" bandRow="1">
                <a:tableStyleId>{073A0DAA-6AF3-43AB-8588-CEC1D06C72B9}</a:tableStyleId>
              </a:tblPr>
              <a:tblGrid>
                <a:gridCol w="3982284">
                  <a:extLst>
                    <a:ext uri="{9D8B030D-6E8A-4147-A177-3AD203B41FA5}">
                      <a16:colId xmlns:a16="http://schemas.microsoft.com/office/drawing/2014/main" val="3839689472"/>
                    </a:ext>
                  </a:extLst>
                </a:gridCol>
                <a:gridCol w="11668842">
                  <a:extLst>
                    <a:ext uri="{9D8B030D-6E8A-4147-A177-3AD203B41FA5}">
                      <a16:colId xmlns:a16="http://schemas.microsoft.com/office/drawing/2014/main" val="2995936529"/>
                    </a:ext>
                  </a:extLst>
                </a:gridCol>
                <a:gridCol w="5720317">
                  <a:extLst>
                    <a:ext uri="{9D8B030D-6E8A-4147-A177-3AD203B41FA5}">
                      <a16:colId xmlns:a16="http://schemas.microsoft.com/office/drawing/2014/main" val="2739246988"/>
                    </a:ext>
                  </a:extLst>
                </a:gridCol>
              </a:tblGrid>
              <a:tr h="1330125">
                <a:tc>
                  <a:txBody>
                    <a:bodyPr/>
                    <a:lstStyle/>
                    <a:p>
                      <a:pPr algn="l"/>
                      <a:r>
                        <a:rPr lang="en-US" sz="4800" dirty="0">
                          <a:solidFill>
                            <a:schemeClr val="tx1"/>
                          </a:solidFill>
                        </a:rPr>
                        <a:t>Term</a:t>
                      </a:r>
                    </a:p>
                  </a:txBody>
                  <a:tcPr/>
                </a:tc>
                <a:tc>
                  <a:txBody>
                    <a:bodyPr/>
                    <a:lstStyle/>
                    <a:p>
                      <a:pPr algn="l"/>
                      <a:r>
                        <a:rPr lang="en-US" sz="4800" dirty="0">
                          <a:solidFill>
                            <a:schemeClr val="tx1"/>
                          </a:solidFill>
                        </a:rPr>
                        <a:t>Definition</a:t>
                      </a:r>
                    </a:p>
                  </a:txBody>
                  <a:tcPr/>
                </a:tc>
                <a:tc>
                  <a:txBody>
                    <a:bodyPr/>
                    <a:lstStyle/>
                    <a:p>
                      <a:pPr algn="l"/>
                      <a:r>
                        <a:rPr lang="en-US" sz="4800" dirty="0">
                          <a:solidFill>
                            <a:schemeClr val="tx1"/>
                          </a:solidFill>
                        </a:rPr>
                        <a:t>Orchestra analogy</a:t>
                      </a:r>
                    </a:p>
                  </a:txBody>
                  <a:tcPr/>
                </a:tc>
                <a:extLst>
                  <a:ext uri="{0D108BD9-81ED-4DB2-BD59-A6C34878D82A}">
                    <a16:rowId xmlns:a16="http://schemas.microsoft.com/office/drawing/2014/main" val="595110147"/>
                  </a:ext>
                </a:extLst>
              </a:tr>
              <a:tr h="1330125">
                <a:tc>
                  <a:txBody>
                    <a:bodyPr/>
                    <a:lstStyle/>
                    <a:p>
                      <a:pPr algn="l"/>
                      <a:r>
                        <a:rPr lang="en-US" sz="4800" b="1" dirty="0">
                          <a:solidFill>
                            <a:schemeClr val="tx1"/>
                          </a:solidFill>
                        </a:rPr>
                        <a:t>pass</a:t>
                      </a:r>
                    </a:p>
                  </a:txBody>
                  <a:tcPr/>
                </a:tc>
                <a:tc>
                  <a:txBody>
                    <a:bodyPr/>
                    <a:lstStyle/>
                    <a:p>
                      <a:pPr algn="l"/>
                      <a:r>
                        <a:rPr lang="en-US" sz="4800" dirty="0">
                          <a:solidFill>
                            <a:schemeClr val="tx1"/>
                          </a:solidFill>
                        </a:rPr>
                        <a:t>a standalone circuit or metadata transformation</a:t>
                      </a:r>
                    </a:p>
                  </a:txBody>
                  <a:tcPr/>
                </a:tc>
                <a:tc>
                  <a:txBody>
                    <a:bodyPr/>
                    <a:lstStyle/>
                    <a:p>
                      <a:pPr algn="l"/>
                      <a:r>
                        <a:rPr lang="en-US" sz="4800" dirty="0">
                          <a:solidFill>
                            <a:schemeClr val="tx1"/>
                          </a:solidFill>
                        </a:rPr>
                        <a:t>an instrument</a:t>
                      </a:r>
                    </a:p>
                  </a:txBody>
                  <a:tcPr/>
                </a:tc>
                <a:extLst>
                  <a:ext uri="{0D108BD9-81ED-4DB2-BD59-A6C34878D82A}">
                    <a16:rowId xmlns:a16="http://schemas.microsoft.com/office/drawing/2014/main" val="557991908"/>
                  </a:ext>
                </a:extLst>
              </a:tr>
              <a:tr h="2512458">
                <a:tc>
                  <a:txBody>
                    <a:bodyPr/>
                    <a:lstStyle/>
                    <a:p>
                      <a:pPr algn="l"/>
                      <a:r>
                        <a:rPr lang="en-US" sz="4800" b="1" dirty="0">
                          <a:solidFill>
                            <a:schemeClr val="tx1"/>
                          </a:solidFill>
                        </a:rPr>
                        <a:t>pass manager</a:t>
                      </a:r>
                    </a:p>
                  </a:txBody>
                  <a:tcPr/>
                </a:tc>
                <a:tc>
                  <a:txBody>
                    <a:bodyPr/>
                    <a:lstStyle/>
                    <a:p>
                      <a:pPr marL="0" marR="0" indent="0" algn="l" defTabSz="1829287"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mn-lt"/>
                          <a:ea typeface="+mj-lt"/>
                          <a:cs typeface="+mj-lt"/>
                          <a:sym typeface="IBM Plex Sans Light"/>
                        </a:rPr>
                        <a:t>a list of </a:t>
                      </a:r>
                      <a:r>
                        <a:rPr kumimoji="0" lang="en-US" sz="4800" b="0" i="0" u="none" strike="noStrike" kern="0" cap="none" spc="0" normalizeH="0" baseline="0" noProof="0" dirty="0" err="1">
                          <a:ln>
                            <a:noFill/>
                          </a:ln>
                          <a:solidFill>
                            <a:srgbClr val="000000"/>
                          </a:solidFill>
                          <a:effectLst/>
                          <a:uLnTx/>
                          <a:uFillTx/>
                          <a:latin typeface="+mn-lt"/>
                          <a:ea typeface="+mj-lt"/>
                          <a:cs typeface="+mj-lt"/>
                          <a:sym typeface="IBM Plex Sans Light"/>
                        </a:rPr>
                        <a:t>transpiler</a:t>
                      </a:r>
                      <a:r>
                        <a:rPr kumimoji="0" lang="en-US" sz="4800" b="0" i="0" u="none" strike="noStrike" kern="0" cap="none" spc="0" normalizeH="0" baseline="0" noProof="0" dirty="0">
                          <a:ln>
                            <a:noFill/>
                          </a:ln>
                          <a:solidFill>
                            <a:srgbClr val="000000"/>
                          </a:solidFill>
                          <a:effectLst/>
                          <a:uLnTx/>
                          <a:uFillTx/>
                          <a:latin typeface="+mn-lt"/>
                          <a:ea typeface="+mj-lt"/>
                          <a:cs typeface="+mj-lt"/>
                          <a:sym typeface="IBM Plex Sans Light"/>
                        </a:rPr>
                        <a:t> passes grouped into a logical unit</a:t>
                      </a:r>
                      <a:endParaRPr lang="en-US" sz="6000" dirty="0">
                        <a:solidFill>
                          <a:schemeClr val="tx1"/>
                        </a:solidFill>
                      </a:endParaRPr>
                    </a:p>
                  </a:txBody>
                  <a:tcPr/>
                </a:tc>
                <a:tc>
                  <a:txBody>
                    <a:bodyPr/>
                    <a:lstStyle/>
                    <a:p>
                      <a:pPr algn="l"/>
                      <a:r>
                        <a:rPr lang="en-US" sz="4800" dirty="0">
                          <a:solidFill>
                            <a:schemeClr val="tx1"/>
                          </a:solidFill>
                        </a:rPr>
                        <a:t>an instrument section</a:t>
                      </a:r>
                    </a:p>
                  </a:txBody>
                  <a:tcPr/>
                </a:tc>
                <a:extLst>
                  <a:ext uri="{0D108BD9-81ED-4DB2-BD59-A6C34878D82A}">
                    <a16:rowId xmlns:a16="http://schemas.microsoft.com/office/drawing/2014/main" val="181113371"/>
                  </a:ext>
                </a:extLst>
              </a:tr>
              <a:tr h="3336705">
                <a:tc>
                  <a:txBody>
                    <a:bodyPr/>
                    <a:lstStyle/>
                    <a:p>
                      <a:pPr algn="l"/>
                      <a:r>
                        <a:rPr lang="en-US" sz="4800" b="1" dirty="0">
                          <a:solidFill>
                            <a:schemeClr val="tx1"/>
                          </a:solidFill>
                        </a:rPr>
                        <a:t>staged pass manager</a:t>
                      </a:r>
                    </a:p>
                  </a:txBody>
                  <a:tcPr/>
                </a:tc>
                <a:tc>
                  <a:txBody>
                    <a:body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mn-lt"/>
                          <a:ea typeface="+mj-lt"/>
                          <a:cs typeface="+mj-lt"/>
                          <a:sym typeface="IBM Plex Sans Light"/>
                        </a:rPr>
                        <a:t>a list of pass managers, with each one representing a discrete stage of a </a:t>
                      </a:r>
                      <a:r>
                        <a:rPr kumimoji="0" lang="en-US" sz="4800" b="0" i="0" u="none" strike="noStrike" kern="0" cap="none" spc="0" normalizeH="0" baseline="0" noProof="0" dirty="0" err="1">
                          <a:ln>
                            <a:noFill/>
                          </a:ln>
                          <a:solidFill>
                            <a:srgbClr val="000000"/>
                          </a:solidFill>
                          <a:effectLst/>
                          <a:uLnTx/>
                          <a:uFillTx/>
                          <a:latin typeface="+mn-lt"/>
                          <a:ea typeface="+mj-lt"/>
                          <a:cs typeface="+mj-lt"/>
                          <a:sym typeface="IBM Plex Sans Light"/>
                        </a:rPr>
                        <a:t>transpilation</a:t>
                      </a:r>
                      <a:r>
                        <a:rPr kumimoji="0" lang="en-US" sz="4800" b="0" i="0" u="none" strike="noStrike" kern="0" cap="none" spc="0" normalizeH="0" baseline="0" noProof="0" dirty="0">
                          <a:ln>
                            <a:noFill/>
                          </a:ln>
                          <a:solidFill>
                            <a:srgbClr val="000000"/>
                          </a:solidFill>
                          <a:effectLst/>
                          <a:uLnTx/>
                          <a:uFillTx/>
                          <a:latin typeface="+mn-lt"/>
                          <a:ea typeface="+mj-lt"/>
                          <a:cs typeface="+mj-lt"/>
                          <a:sym typeface="IBM Plex Sans Light"/>
                        </a:rPr>
                        <a:t> pipeline</a:t>
                      </a:r>
                      <a:endParaRPr kumimoji="0" lang="en-US" sz="4800" b="0" i="0" u="none" strike="noStrike" kern="0" cap="none" spc="0" normalizeH="0" baseline="0" noProof="0" dirty="0">
                        <a:ln>
                          <a:noFill/>
                        </a:ln>
                        <a:solidFill>
                          <a:srgbClr val="000000"/>
                        </a:solidFill>
                        <a:effectLst/>
                        <a:uLnTx/>
                        <a:uFillTx/>
                        <a:latin typeface="+mn-lt"/>
                        <a:ea typeface="+mj-ea"/>
                        <a:cs typeface="+mj-cs"/>
                        <a:sym typeface="IBM Plex Sans Light"/>
                      </a:endParaRPr>
                    </a:p>
                  </a:txBody>
                  <a:tcPr/>
                </a:tc>
                <a:tc>
                  <a:txBody>
                    <a:bodyPr/>
                    <a:lstStyle/>
                    <a:p>
                      <a:pPr algn="l"/>
                      <a:r>
                        <a:rPr lang="en-US" sz="4800" dirty="0">
                          <a:solidFill>
                            <a:schemeClr val="tx1"/>
                          </a:solidFill>
                        </a:rPr>
                        <a:t>the conductor</a:t>
                      </a:r>
                    </a:p>
                  </a:txBody>
                  <a:tcPr/>
                </a:tc>
                <a:extLst>
                  <a:ext uri="{0D108BD9-81ED-4DB2-BD59-A6C34878D82A}">
                    <a16:rowId xmlns:a16="http://schemas.microsoft.com/office/drawing/2014/main" val="3442150358"/>
                  </a:ext>
                </a:extLst>
              </a:tr>
            </a:tbl>
          </a:graphicData>
        </a:graphic>
      </p:graphicFrame>
    </p:spTree>
    <p:extLst>
      <p:ext uri="{BB962C8B-B14F-4D97-AF65-F5344CB8AC3E}">
        <p14:creationId xmlns:p14="http://schemas.microsoft.com/office/powerpoint/2010/main" val="32462138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438D33B-F7CA-1230-8723-0EFC613B36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579" y="8138245"/>
            <a:ext cx="8722746" cy="3385744"/>
          </a:xfrm>
          <a:prstGeom prst="rect">
            <a:avLst/>
          </a:prstGeom>
        </p:spPr>
      </p:pic>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576072" y="576072"/>
            <a:ext cx="11332393" cy="1525588"/>
          </a:xfrm>
        </p:spPr>
        <p:txBody>
          <a:bodyPr lIns="0" tIns="0" rIns="0" bIns="0" anchor="t"/>
          <a:lstStyle/>
          <a:p>
            <a:r>
              <a:rPr lang="en-US" sz="6000" dirty="0" err="1"/>
              <a:t>Transpile</a:t>
            </a:r>
            <a:r>
              <a:rPr lang="en-US" sz="6000" dirty="0"/>
              <a:t> a circuit with </a:t>
            </a:r>
            <a:r>
              <a:rPr lang="en-US" sz="6000" dirty="0" err="1"/>
              <a:t>Qiskit</a:t>
            </a:r>
            <a:r>
              <a:rPr lang="en-US" sz="6000" dirty="0"/>
              <a:t> SDK</a:t>
            </a:r>
          </a:p>
        </p:txBody>
      </p:sp>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4"/>
          </p:nvPr>
        </p:nvSpPr>
        <p:spPr/>
        <p:txBody>
          <a:bodyPr/>
          <a:lstStyle/>
          <a:p>
            <a:r>
              <a:rPr lang="en-US"/>
              <a:t>Qiskit Global Summer School 2024 </a:t>
            </a:r>
            <a:endParaRPr lang="en-US" dirty="0"/>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23683120" y="12994735"/>
            <a:ext cx="271462" cy="247650"/>
          </a:xfrm>
        </p:spPr>
        <p:txBody>
          <a:bodyPr/>
          <a:lstStyle/>
          <a:p>
            <a:fld id="{86CB4B4D-7CA3-9044-876B-883B54F8677D}" type="slidenum">
              <a:rPr lang="en-US" dirty="0" smtClean="0"/>
              <a:pPr/>
              <a:t>18</a:t>
            </a:fld>
            <a:endParaRPr lang="en-US" dirty="0"/>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1168372" y="2426882"/>
            <a:ext cx="7720448" cy="4431118"/>
          </a:xfrm>
        </p:spPr>
        <p:txBody>
          <a:bodyPr lIns="0" tIns="0" rIns="0" bIns="0" anchor="t"/>
          <a:lstStyle/>
          <a:p>
            <a:r>
              <a:rPr lang="en-US" sz="3200" dirty="0"/>
              <a:t>Steps:</a:t>
            </a:r>
          </a:p>
          <a:p>
            <a:endParaRPr lang="en-US" sz="3200" dirty="0"/>
          </a:p>
          <a:p>
            <a:pPr marL="457200" indent="-457200">
              <a:buFont typeface="Arial"/>
              <a:buChar char="•"/>
            </a:pPr>
            <a:r>
              <a:rPr lang="en-US" sz="3200" dirty="0"/>
              <a:t>Choose which device backend you want to target</a:t>
            </a:r>
          </a:p>
          <a:p>
            <a:pPr marL="457200" indent="-457200">
              <a:buFont typeface="Arial"/>
              <a:buChar char="•"/>
            </a:pPr>
            <a:r>
              <a:rPr lang="en-US" sz="3200" dirty="0"/>
              <a:t>Create a preset staged pass manager with your desired optimization level</a:t>
            </a:r>
          </a:p>
          <a:p>
            <a:pPr marL="457200" indent="-457200">
              <a:buFont typeface="Arial"/>
              <a:buChar char="•"/>
            </a:pPr>
            <a:r>
              <a:rPr lang="en-US" sz="3200" dirty="0"/>
              <a:t>Run the staged pass manager on the circuit</a:t>
            </a:r>
          </a:p>
        </p:txBody>
      </p:sp>
      <p:pic>
        <p:nvPicPr>
          <p:cNvPr id="8" name="Picture 7">
            <a:extLst>
              <a:ext uri="{FF2B5EF4-FFF2-40B4-BE49-F238E27FC236}">
                <a16:creationId xmlns:a16="http://schemas.microsoft.com/office/drawing/2014/main" id="{52C4E4C3-619F-7AFB-BAAF-B7634F6FF89A}"/>
              </a:ext>
            </a:extLst>
          </p:cNvPr>
          <p:cNvPicPr>
            <a:picLocks noChangeAspect="1"/>
          </p:cNvPicPr>
          <p:nvPr/>
        </p:nvPicPr>
        <p:blipFill>
          <a:blip r:embed="rId4"/>
          <a:stretch>
            <a:fillRect/>
          </a:stretch>
        </p:blipFill>
        <p:spPr>
          <a:xfrm>
            <a:off x="9868711" y="2263807"/>
            <a:ext cx="14518464" cy="6914749"/>
          </a:xfrm>
          <a:prstGeom prst="rect">
            <a:avLst/>
          </a:prstGeom>
        </p:spPr>
      </p:pic>
      <p:sp>
        <p:nvSpPr>
          <p:cNvPr id="11" name="Oval 10">
            <a:extLst>
              <a:ext uri="{FF2B5EF4-FFF2-40B4-BE49-F238E27FC236}">
                <a16:creationId xmlns:a16="http://schemas.microsoft.com/office/drawing/2014/main" id="{AE24DA88-4437-13A4-C69F-6992CBDAE04B}"/>
              </a:ext>
            </a:extLst>
          </p:cNvPr>
          <p:cNvSpPr/>
          <p:nvPr/>
        </p:nvSpPr>
        <p:spPr bwMode="auto">
          <a:xfrm>
            <a:off x="7955280" y="6360344"/>
            <a:ext cx="16870680" cy="2377440"/>
          </a:xfrm>
          <a:prstGeom prst="ellips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s-ES_tradnl" sz="1400" b="0" i="0" u="none" strike="noStrike" cap="none" normalizeH="0" baseline="0" dirty="0">
              <a:ln>
                <a:solidFill>
                  <a:schemeClr val="accent2"/>
                </a:solidFill>
              </a:ln>
              <a:solidFill>
                <a:schemeClr val="bg1"/>
              </a:solidFill>
              <a:effectLst/>
              <a:latin typeface="+mn-lt"/>
            </a:endParaRPr>
          </a:p>
        </p:txBody>
      </p:sp>
    </p:spTree>
    <p:extLst>
      <p:ext uri="{BB962C8B-B14F-4D97-AF65-F5344CB8AC3E}">
        <p14:creationId xmlns:p14="http://schemas.microsoft.com/office/powerpoint/2010/main" val="62151318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372C-738B-776D-37B3-10B1B31F6D8C}"/>
              </a:ext>
            </a:extLst>
          </p:cNvPr>
          <p:cNvSpPr>
            <a:spLocks noGrp="1"/>
          </p:cNvSpPr>
          <p:nvPr>
            <p:ph type="title"/>
          </p:nvPr>
        </p:nvSpPr>
        <p:spPr>
          <a:xfrm>
            <a:off x="576072" y="576071"/>
            <a:ext cx="9567388" cy="1125137"/>
          </a:xfrm>
        </p:spPr>
        <p:txBody>
          <a:bodyPr lIns="0" tIns="0" rIns="0" bIns="0" anchor="t"/>
          <a:lstStyle/>
          <a:p>
            <a:r>
              <a:rPr lang="en-US" sz="6600" dirty="0" err="1"/>
              <a:t>Transpiler</a:t>
            </a:r>
            <a:r>
              <a:rPr lang="en-US" sz="6600" dirty="0"/>
              <a:t> stages</a:t>
            </a:r>
          </a:p>
        </p:txBody>
      </p:sp>
      <p:sp>
        <p:nvSpPr>
          <p:cNvPr id="3" name="Text Placeholder 2">
            <a:extLst>
              <a:ext uri="{FF2B5EF4-FFF2-40B4-BE49-F238E27FC236}">
                <a16:creationId xmlns:a16="http://schemas.microsoft.com/office/drawing/2014/main" id="{E367D9BC-F42D-3A77-96A8-CCE7AB933441}"/>
              </a:ext>
            </a:extLst>
          </p:cNvPr>
          <p:cNvSpPr>
            <a:spLocks noGrp="1"/>
          </p:cNvSpPr>
          <p:nvPr>
            <p:ph type="body" sz="quarter" idx="20"/>
          </p:nvPr>
        </p:nvSpPr>
        <p:spPr>
          <a:xfrm>
            <a:off x="1617180" y="2615810"/>
            <a:ext cx="5349247" cy="3870049"/>
          </a:xfrm>
        </p:spPr>
        <p:txBody>
          <a:bodyPr lIns="0" tIns="0" rIns="0" bIns="0" anchor="t"/>
          <a:lstStyle/>
          <a:p>
            <a:pPr algn="ctr"/>
            <a:r>
              <a:rPr lang="en-US" sz="4400" dirty="0">
                <a:latin typeface="IBM Plex Sans Light"/>
              </a:rPr>
              <a:t>1. Initialization</a:t>
            </a:r>
            <a:endParaRPr lang="en-US" sz="4400" dirty="0"/>
          </a:p>
          <a:p>
            <a:endParaRPr lang="en-US" dirty="0"/>
          </a:p>
          <a:p>
            <a:r>
              <a:rPr lang="en-US" sz="3200" dirty="0">
                <a:latin typeface="IBM Plex Sans Light"/>
              </a:rPr>
              <a:t>The circuit is prepared for </a:t>
            </a:r>
            <a:r>
              <a:rPr lang="en-US" sz="3200" dirty="0" err="1">
                <a:latin typeface="IBM Plex Sans Light"/>
              </a:rPr>
              <a:t>transpilation</a:t>
            </a:r>
            <a:r>
              <a:rPr lang="en-US" sz="3200" dirty="0">
                <a:latin typeface="IBM Plex Sans Light"/>
              </a:rPr>
              <a:t>, e.g., multi-qubit gates are decomposed into two-qubit gates.</a:t>
            </a:r>
            <a:endParaRPr lang="en-US" sz="3200" dirty="0"/>
          </a:p>
        </p:txBody>
      </p:sp>
      <p:sp>
        <p:nvSpPr>
          <p:cNvPr id="4" name="Text Placeholder 3">
            <a:extLst>
              <a:ext uri="{FF2B5EF4-FFF2-40B4-BE49-F238E27FC236}">
                <a16:creationId xmlns:a16="http://schemas.microsoft.com/office/drawing/2014/main" id="{54039517-E962-1AF0-6349-047338964837}"/>
              </a:ext>
            </a:extLst>
          </p:cNvPr>
          <p:cNvSpPr>
            <a:spLocks noGrp="1"/>
          </p:cNvSpPr>
          <p:nvPr>
            <p:ph type="body" sz="quarter" idx="16"/>
          </p:nvPr>
        </p:nvSpPr>
        <p:spPr>
          <a:xfrm>
            <a:off x="9099162" y="2615811"/>
            <a:ext cx="5349247" cy="2942418"/>
          </a:xfrm>
        </p:spPr>
        <p:txBody>
          <a:bodyPr lIns="0" tIns="0" rIns="0" bIns="0" anchor="t"/>
          <a:lstStyle/>
          <a:p>
            <a:pPr algn="ctr"/>
            <a:r>
              <a:rPr lang="en-US" sz="4400" dirty="0">
                <a:latin typeface="IBM Plex Sans Light"/>
              </a:rPr>
              <a:t>2</a:t>
            </a:r>
            <a:r>
              <a:rPr lang="en-US" sz="4400" dirty="0"/>
              <a:t>. </a:t>
            </a:r>
            <a:r>
              <a:rPr lang="en-US" sz="4400" dirty="0">
                <a:latin typeface="IBM Plex Sans Light"/>
              </a:rPr>
              <a:t>Layout</a:t>
            </a:r>
            <a:endParaRPr lang="en-US" sz="4400" dirty="0"/>
          </a:p>
          <a:p>
            <a:endParaRPr lang="en-US" dirty="0">
              <a:latin typeface="IBM Plex Sans Light"/>
            </a:endParaRPr>
          </a:p>
          <a:p>
            <a:r>
              <a:rPr lang="en-US" sz="3200" dirty="0">
                <a:latin typeface="IBM Plex Sans Light"/>
              </a:rPr>
              <a:t>The abstract qubits of the circuit are mapped to physical qubits on the device.</a:t>
            </a:r>
          </a:p>
        </p:txBody>
      </p:sp>
      <p:sp>
        <p:nvSpPr>
          <p:cNvPr id="5" name="Text Placeholder 4">
            <a:extLst>
              <a:ext uri="{FF2B5EF4-FFF2-40B4-BE49-F238E27FC236}">
                <a16:creationId xmlns:a16="http://schemas.microsoft.com/office/drawing/2014/main" id="{27DA10CE-BCDA-B110-2C90-9C1622A1ECA3}"/>
              </a:ext>
            </a:extLst>
          </p:cNvPr>
          <p:cNvSpPr>
            <a:spLocks noGrp="1"/>
          </p:cNvSpPr>
          <p:nvPr>
            <p:ph type="body" sz="quarter" idx="17"/>
          </p:nvPr>
        </p:nvSpPr>
        <p:spPr>
          <a:xfrm>
            <a:off x="16977390" y="2615811"/>
            <a:ext cx="4959350" cy="3357975"/>
          </a:xfrm>
        </p:spPr>
        <p:txBody>
          <a:bodyPr lIns="0" tIns="0" rIns="0" bIns="0" anchor="t"/>
          <a:lstStyle/>
          <a:p>
            <a:pPr algn="ctr"/>
            <a:r>
              <a:rPr lang="en-US" sz="4400" dirty="0">
                <a:latin typeface="IBM Plex Sans Light"/>
              </a:rPr>
              <a:t>3. Routing</a:t>
            </a:r>
            <a:endParaRPr lang="en-US" dirty="0"/>
          </a:p>
          <a:p>
            <a:endParaRPr lang="en-US" dirty="0"/>
          </a:p>
          <a:p>
            <a:r>
              <a:rPr lang="en-US" sz="3200" dirty="0">
                <a:latin typeface="IBM Plex Sans Light"/>
              </a:rPr>
              <a:t>Swap gates are inserted to enable interactions between qubits that are not physically connected.</a:t>
            </a:r>
            <a:endParaRPr lang="en-US" sz="3200" dirty="0"/>
          </a:p>
        </p:txBody>
      </p:sp>
      <p:sp>
        <p:nvSpPr>
          <p:cNvPr id="6" name="Text Placeholder 5">
            <a:extLst>
              <a:ext uri="{FF2B5EF4-FFF2-40B4-BE49-F238E27FC236}">
                <a16:creationId xmlns:a16="http://schemas.microsoft.com/office/drawing/2014/main" id="{EEB08B16-5648-86E9-EA49-D23D3D275E68}"/>
              </a:ext>
            </a:extLst>
          </p:cNvPr>
          <p:cNvSpPr>
            <a:spLocks noGrp="1"/>
          </p:cNvSpPr>
          <p:nvPr>
            <p:ph type="body" sz="quarter" idx="21"/>
          </p:nvPr>
        </p:nvSpPr>
        <p:spPr>
          <a:xfrm>
            <a:off x="1610830" y="7480447"/>
            <a:ext cx="4953000" cy="3327105"/>
          </a:xfrm>
        </p:spPr>
        <p:txBody>
          <a:bodyPr lIns="0" tIns="0" rIns="0" bIns="0" anchor="t"/>
          <a:lstStyle/>
          <a:p>
            <a:pPr algn="ctr"/>
            <a:r>
              <a:rPr lang="en-US" sz="4400" dirty="0">
                <a:latin typeface="IBM Plex Sans Light"/>
              </a:rPr>
              <a:t>4. Translation</a:t>
            </a:r>
            <a:endParaRPr lang="en-US" sz="4400" dirty="0"/>
          </a:p>
          <a:p>
            <a:endParaRPr lang="en-US" dirty="0">
              <a:latin typeface="IBM Plex Sans Light"/>
            </a:endParaRPr>
          </a:p>
          <a:p>
            <a:r>
              <a:rPr lang="en-US" sz="3200" dirty="0">
                <a:latin typeface="IBM Plex Sans Light"/>
              </a:rPr>
              <a:t>The gates of the circuit are translated to the basis gate set of the device.</a:t>
            </a:r>
            <a:endParaRPr lang="en-US" sz="3200" dirty="0"/>
          </a:p>
        </p:txBody>
      </p:sp>
      <p:sp>
        <p:nvSpPr>
          <p:cNvPr id="7" name="Text Placeholder 6">
            <a:extLst>
              <a:ext uri="{FF2B5EF4-FFF2-40B4-BE49-F238E27FC236}">
                <a16:creationId xmlns:a16="http://schemas.microsoft.com/office/drawing/2014/main" id="{955F1AD9-0835-D0E9-55C1-4F7CA3231036}"/>
              </a:ext>
            </a:extLst>
          </p:cNvPr>
          <p:cNvSpPr>
            <a:spLocks noGrp="1"/>
          </p:cNvSpPr>
          <p:nvPr>
            <p:ph type="body" sz="quarter" idx="18"/>
          </p:nvPr>
        </p:nvSpPr>
        <p:spPr>
          <a:xfrm>
            <a:off x="9297285" y="7550687"/>
            <a:ext cx="4953000" cy="3582286"/>
          </a:xfrm>
        </p:spPr>
        <p:txBody>
          <a:bodyPr lIns="0" tIns="0" rIns="0" bIns="0" anchor="t"/>
          <a:lstStyle/>
          <a:p>
            <a:pPr algn="ctr"/>
            <a:r>
              <a:rPr lang="en-US" sz="4400" dirty="0">
                <a:latin typeface="IBM Plex Sans Light"/>
              </a:rPr>
              <a:t>5. Optimization</a:t>
            </a:r>
            <a:endParaRPr lang="en-US" dirty="0"/>
          </a:p>
          <a:p>
            <a:endParaRPr lang="en-US" dirty="0">
              <a:latin typeface="IBM Plex Sans Light"/>
            </a:endParaRPr>
          </a:p>
          <a:p>
            <a:r>
              <a:rPr lang="en-US" sz="3200" dirty="0">
                <a:latin typeface="IBM Plex Sans Light"/>
              </a:rPr>
              <a:t>The circuit is rewritten to minimize its depth (# of operations) to decrease the effect of errors.</a:t>
            </a:r>
          </a:p>
        </p:txBody>
      </p:sp>
      <p:sp>
        <p:nvSpPr>
          <p:cNvPr id="8" name="Text Placeholder 7">
            <a:extLst>
              <a:ext uri="{FF2B5EF4-FFF2-40B4-BE49-F238E27FC236}">
                <a16:creationId xmlns:a16="http://schemas.microsoft.com/office/drawing/2014/main" id="{EDAB7C63-0726-51D8-943A-D4BAD1480BE2}"/>
              </a:ext>
            </a:extLst>
          </p:cNvPr>
          <p:cNvSpPr>
            <a:spLocks noGrp="1"/>
          </p:cNvSpPr>
          <p:nvPr>
            <p:ph type="body" sz="quarter" idx="19"/>
          </p:nvPr>
        </p:nvSpPr>
        <p:spPr>
          <a:xfrm>
            <a:off x="16983740" y="7480447"/>
            <a:ext cx="4953000" cy="3879998"/>
          </a:xfrm>
        </p:spPr>
        <p:txBody>
          <a:bodyPr lIns="0" tIns="0" rIns="0" bIns="0" anchor="t"/>
          <a:lstStyle/>
          <a:p>
            <a:pPr algn="ctr"/>
            <a:r>
              <a:rPr lang="en-US" sz="4400" dirty="0">
                <a:latin typeface="IBM Plex Sans Light"/>
              </a:rPr>
              <a:t>6. Scheduling</a:t>
            </a:r>
            <a:endParaRPr lang="en-US" sz="4400" dirty="0"/>
          </a:p>
          <a:p>
            <a:endParaRPr lang="en-US" dirty="0"/>
          </a:p>
          <a:p>
            <a:r>
              <a:rPr lang="en-US" sz="3200" dirty="0">
                <a:latin typeface="IBM Plex Sans Light"/>
              </a:rPr>
              <a:t>Delay instructions are added to align the circuit with the hardware’s timing.</a:t>
            </a:r>
            <a:endParaRPr lang="en-US" sz="3200" dirty="0"/>
          </a:p>
        </p:txBody>
      </p:sp>
      <p:sp>
        <p:nvSpPr>
          <p:cNvPr id="9" name="Footer Placeholder 8">
            <a:extLst>
              <a:ext uri="{FF2B5EF4-FFF2-40B4-BE49-F238E27FC236}">
                <a16:creationId xmlns:a16="http://schemas.microsoft.com/office/drawing/2014/main" id="{220A938F-E0BF-0406-7D0B-CEBF6F4F230D}"/>
              </a:ext>
            </a:extLst>
          </p:cNvPr>
          <p:cNvSpPr>
            <a:spLocks noGrp="1"/>
          </p:cNvSpPr>
          <p:nvPr>
            <p:ph type="ftr" sz="quarter" idx="22"/>
          </p:nvPr>
        </p:nvSpPr>
        <p:spPr/>
        <p:txBody>
          <a:bodyPr/>
          <a:lstStyle/>
          <a:p>
            <a:r>
              <a:rPr lang="en-US"/>
              <a:t>Qiskit Global Summer School 2024 </a:t>
            </a:r>
          </a:p>
        </p:txBody>
      </p:sp>
      <p:sp>
        <p:nvSpPr>
          <p:cNvPr id="10" name="Slide Number Placeholder 9">
            <a:extLst>
              <a:ext uri="{FF2B5EF4-FFF2-40B4-BE49-F238E27FC236}">
                <a16:creationId xmlns:a16="http://schemas.microsoft.com/office/drawing/2014/main" id="{28A7BE3F-DF1D-B508-4186-45950137A965}"/>
              </a:ext>
            </a:extLst>
          </p:cNvPr>
          <p:cNvSpPr>
            <a:spLocks noGrp="1"/>
          </p:cNvSpPr>
          <p:nvPr>
            <p:ph type="sldNum" sz="quarter" idx="4"/>
          </p:nvPr>
        </p:nvSpPr>
        <p:spPr/>
        <p:txBody>
          <a:bodyPr/>
          <a:lstStyle/>
          <a:p>
            <a:fld id="{86CB4B4D-7CA3-9044-876B-883B54F8677D}" type="slidenum">
              <a:rPr lang="en-US" smtClean="0"/>
              <a:pPr/>
              <a:t>19</a:t>
            </a:fld>
            <a:endParaRPr lang="en-US"/>
          </a:p>
        </p:txBody>
      </p:sp>
    </p:spTree>
    <p:extLst>
      <p:ext uri="{BB962C8B-B14F-4D97-AF65-F5344CB8AC3E}">
        <p14:creationId xmlns:p14="http://schemas.microsoft.com/office/powerpoint/2010/main" val="24213506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12917615" y="591671"/>
            <a:ext cx="8523288" cy="4908640"/>
          </a:xfrm>
        </p:spPr>
        <p:txBody>
          <a:bodyPr lIns="0" tIns="0" rIns="0" bIns="0" anchor="t"/>
          <a:lstStyle/>
          <a:p>
            <a:r>
              <a:rPr lang="en-US" sz="8000" dirty="0"/>
              <a:t>Anatomy of a quantum computing service</a:t>
            </a:r>
          </a:p>
        </p:txBody>
      </p:sp>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2"/>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10"/>
          </p:nvPr>
        </p:nvSpPr>
        <p:spPr/>
        <p:txBody>
          <a:bodyPr/>
          <a:lstStyle/>
          <a:p>
            <a:fld id="{86CB4B4D-7CA3-9044-876B-883B54F8677D}" type="slidenum">
              <a:rPr lang="en-US" smtClean="0"/>
              <a:pPr/>
              <a:t>2</a:t>
            </a:fld>
            <a:endParaRPr lang="en-US"/>
          </a:p>
        </p:txBody>
      </p:sp>
      <p:pic>
        <p:nvPicPr>
          <p:cNvPr id="4" name="Graphic 3">
            <a:extLst>
              <a:ext uri="{FF2B5EF4-FFF2-40B4-BE49-F238E27FC236}">
                <a16:creationId xmlns:a16="http://schemas.microsoft.com/office/drawing/2014/main" id="{FE6026CD-93DE-D9DB-48EA-9EF4F7847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7210" y="4831102"/>
            <a:ext cx="1822439" cy="1911231"/>
          </a:xfrm>
          <a:prstGeom prst="rect">
            <a:avLst/>
          </a:prstGeom>
        </p:spPr>
      </p:pic>
      <p:pic>
        <p:nvPicPr>
          <p:cNvPr id="7" name="Graphic 6">
            <a:extLst>
              <a:ext uri="{FF2B5EF4-FFF2-40B4-BE49-F238E27FC236}">
                <a16:creationId xmlns:a16="http://schemas.microsoft.com/office/drawing/2014/main" id="{B945C809-674C-CCB5-1E80-105AE955A2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89929" y="6592776"/>
            <a:ext cx="1827686" cy="1917135"/>
          </a:xfrm>
          <a:prstGeom prst="rect">
            <a:avLst/>
          </a:prstGeom>
        </p:spPr>
      </p:pic>
      <p:pic>
        <p:nvPicPr>
          <p:cNvPr id="8" name="Graphic 7">
            <a:extLst>
              <a:ext uri="{FF2B5EF4-FFF2-40B4-BE49-F238E27FC236}">
                <a16:creationId xmlns:a16="http://schemas.microsoft.com/office/drawing/2014/main" id="{41E69258-E287-F02D-7761-8FCFE99B5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04195" y="8117651"/>
            <a:ext cx="1814565" cy="1885431"/>
          </a:xfrm>
          <a:prstGeom prst="rect">
            <a:avLst/>
          </a:prstGeom>
        </p:spPr>
      </p:pic>
      <p:pic>
        <p:nvPicPr>
          <p:cNvPr id="9" name="Graphic 8">
            <a:extLst>
              <a:ext uri="{FF2B5EF4-FFF2-40B4-BE49-F238E27FC236}">
                <a16:creationId xmlns:a16="http://schemas.microsoft.com/office/drawing/2014/main" id="{B2FF97B4-54EA-959D-6F07-E8F049860A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76382" y="9867516"/>
            <a:ext cx="1824406" cy="1895927"/>
          </a:xfrm>
          <a:prstGeom prst="rect">
            <a:avLst/>
          </a:prstGeom>
        </p:spPr>
      </p:pic>
      <p:pic>
        <p:nvPicPr>
          <p:cNvPr id="3" name="Graphic 2">
            <a:extLst>
              <a:ext uri="{FF2B5EF4-FFF2-40B4-BE49-F238E27FC236}">
                <a16:creationId xmlns:a16="http://schemas.microsoft.com/office/drawing/2014/main" id="{2561C5DB-9003-608C-05C1-40773DFF85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95789" y="2985466"/>
            <a:ext cx="1820690" cy="1908827"/>
          </a:xfrm>
          <a:prstGeom prst="rect">
            <a:avLst/>
          </a:prstGeom>
        </p:spPr>
      </p:pic>
      <p:pic>
        <p:nvPicPr>
          <p:cNvPr id="11" name="Picture 10" descr="https://upload.wikimedia.org/wikipedia/commons/thumb/5/51/Qiskit-Logo.svg/770px-Qiskit-Logo.svg.png">
            <a:extLst>
              <a:ext uri="{FF2B5EF4-FFF2-40B4-BE49-F238E27FC236}">
                <a16:creationId xmlns:a16="http://schemas.microsoft.com/office/drawing/2014/main" id="{AC7B79A0-8E9D-6A7D-E0C8-82089292B394}"/>
              </a:ext>
            </a:extLst>
          </p:cNvPr>
          <p:cNvPicPr>
            <a:picLocks noChangeAspect="1"/>
          </p:cNvPicPr>
          <p:nvPr/>
        </p:nvPicPr>
        <p:blipFill>
          <a:blip r:embed="rId13"/>
          <a:stretch>
            <a:fillRect/>
          </a:stretch>
        </p:blipFill>
        <p:spPr>
          <a:xfrm>
            <a:off x="4587974" y="2554454"/>
            <a:ext cx="463531" cy="463470"/>
          </a:xfrm>
          <a:prstGeom prst="rect">
            <a:avLst/>
          </a:prstGeom>
        </p:spPr>
      </p:pic>
      <p:sp>
        <p:nvSpPr>
          <p:cNvPr id="13" name="TextBox 12">
            <a:extLst>
              <a:ext uri="{FF2B5EF4-FFF2-40B4-BE49-F238E27FC236}">
                <a16:creationId xmlns:a16="http://schemas.microsoft.com/office/drawing/2014/main" id="{5CA3274E-690C-FD3F-8DC4-9AFA4ABCC2C5}"/>
              </a:ext>
            </a:extLst>
          </p:cNvPr>
          <p:cNvSpPr txBox="1"/>
          <p:nvPr/>
        </p:nvSpPr>
        <p:spPr>
          <a:xfrm>
            <a:off x="1786130" y="5130653"/>
            <a:ext cx="1219659"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buSzPct val="100000"/>
            </a:pPr>
            <a:r>
              <a:rPr lang="en-US" sz="2800" kern="0" dirty="0">
                <a:solidFill>
                  <a:srgbClr val="000000"/>
                </a:solidFill>
                <a:ea typeface="+mj-ea"/>
                <a:cs typeface="+mj-cs"/>
              </a:rPr>
              <a:t>User</a:t>
            </a:r>
          </a:p>
        </p:txBody>
      </p:sp>
      <p:sp>
        <p:nvSpPr>
          <p:cNvPr id="14" name="TextBox 13">
            <a:extLst>
              <a:ext uri="{FF2B5EF4-FFF2-40B4-BE49-F238E27FC236}">
                <a16:creationId xmlns:a16="http://schemas.microsoft.com/office/drawing/2014/main" id="{754986BE-07BC-C980-2D39-852400BF986F}"/>
              </a:ext>
            </a:extLst>
          </p:cNvPr>
          <p:cNvSpPr txBox="1"/>
          <p:nvPr/>
        </p:nvSpPr>
        <p:spPr>
          <a:xfrm>
            <a:off x="5623523" y="7210464"/>
            <a:ext cx="2833516" cy="86177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sz="2800" kern="0" dirty="0">
                <a:solidFill>
                  <a:srgbClr val="000000"/>
                </a:solidFill>
                <a:ea typeface="+mj-ea"/>
                <a:cs typeface="+mj-cs"/>
              </a:rPr>
              <a:t>Cloud service (</a:t>
            </a:r>
            <a:r>
              <a:rPr lang="en-US" sz="2800" kern="0" dirty="0" err="1">
                <a:solidFill>
                  <a:srgbClr val="000000"/>
                </a:solidFill>
                <a:ea typeface="+mj-ea"/>
                <a:cs typeface="+mj-cs"/>
              </a:rPr>
              <a:t>Qiskit</a:t>
            </a:r>
            <a:r>
              <a:rPr lang="en-US" sz="2800" kern="0" dirty="0">
                <a:solidFill>
                  <a:srgbClr val="000000"/>
                </a:solidFill>
                <a:ea typeface="+mj-ea"/>
                <a:cs typeface="+mj-cs"/>
              </a:rPr>
              <a:t> Runtime)</a:t>
            </a:r>
            <a:endParaRPr lang="en-US" dirty="0">
              <a:ea typeface="+mj-ea"/>
              <a:cs typeface="+mj-cs"/>
            </a:endParaRPr>
          </a:p>
        </p:txBody>
      </p:sp>
      <p:sp>
        <p:nvSpPr>
          <p:cNvPr id="17" name="TextBox 16">
            <a:extLst>
              <a:ext uri="{FF2B5EF4-FFF2-40B4-BE49-F238E27FC236}">
                <a16:creationId xmlns:a16="http://schemas.microsoft.com/office/drawing/2014/main" id="{F8FFDB86-9A5A-CDFE-5710-4611278941B2}"/>
              </a:ext>
            </a:extLst>
          </p:cNvPr>
          <p:cNvSpPr txBox="1"/>
          <p:nvPr/>
        </p:nvSpPr>
        <p:spPr>
          <a:xfrm>
            <a:off x="10518114" y="8967546"/>
            <a:ext cx="2833516" cy="86177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sz="2800" kern="0" dirty="0">
                <a:solidFill>
                  <a:srgbClr val="000000"/>
                </a:solidFill>
                <a:ea typeface="+mj-ea"/>
                <a:cs typeface="+mj-cs"/>
              </a:rPr>
              <a:t>Server in laboratory</a:t>
            </a:r>
            <a:endParaRPr lang="en-US" dirty="0">
              <a:ea typeface="+mj-ea"/>
              <a:cs typeface="+mj-cs"/>
            </a:endParaRPr>
          </a:p>
        </p:txBody>
      </p:sp>
      <p:sp>
        <p:nvSpPr>
          <p:cNvPr id="18" name="TextBox 17">
            <a:extLst>
              <a:ext uri="{FF2B5EF4-FFF2-40B4-BE49-F238E27FC236}">
                <a16:creationId xmlns:a16="http://schemas.microsoft.com/office/drawing/2014/main" id="{40A3258A-2CA0-AD46-C1B8-3E7448B7830D}"/>
              </a:ext>
            </a:extLst>
          </p:cNvPr>
          <p:cNvSpPr txBox="1"/>
          <p:nvPr/>
        </p:nvSpPr>
        <p:spPr>
          <a:xfrm>
            <a:off x="15700388" y="10525437"/>
            <a:ext cx="2833516" cy="86177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sz="2800" kern="0" dirty="0">
                <a:solidFill>
                  <a:srgbClr val="000000"/>
                </a:solidFill>
                <a:ea typeface="+mj-ea"/>
                <a:cs typeface="+mj-cs"/>
              </a:rPr>
              <a:t>Control electronics</a:t>
            </a:r>
            <a:endParaRPr lang="en-US" dirty="0">
              <a:ea typeface="+mj-ea"/>
              <a:cs typeface="+mj-cs"/>
            </a:endParaRPr>
          </a:p>
        </p:txBody>
      </p:sp>
      <p:sp>
        <p:nvSpPr>
          <p:cNvPr id="19" name="TextBox 18">
            <a:extLst>
              <a:ext uri="{FF2B5EF4-FFF2-40B4-BE49-F238E27FC236}">
                <a16:creationId xmlns:a16="http://schemas.microsoft.com/office/drawing/2014/main" id="{134F86A8-F940-AA82-4868-E147133EC112}"/>
              </a:ext>
            </a:extLst>
          </p:cNvPr>
          <p:cNvSpPr txBox="1"/>
          <p:nvPr/>
        </p:nvSpPr>
        <p:spPr>
          <a:xfrm>
            <a:off x="20575806" y="12089231"/>
            <a:ext cx="2833516" cy="86177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sz="2800" kern="0" dirty="0">
                <a:solidFill>
                  <a:srgbClr val="000000"/>
                </a:solidFill>
                <a:ea typeface="+mj-ea"/>
                <a:cs typeface="+mj-cs"/>
              </a:rPr>
              <a:t>Quantum processor</a:t>
            </a:r>
            <a:endParaRPr lang="en-US" dirty="0">
              <a:ea typeface="+mj-ea"/>
              <a:cs typeface="+mj-cs"/>
            </a:endParaRPr>
          </a:p>
        </p:txBody>
      </p:sp>
      <p:pic>
        <p:nvPicPr>
          <p:cNvPr id="20" name="Graphic 19">
            <a:extLst>
              <a:ext uri="{FF2B5EF4-FFF2-40B4-BE49-F238E27FC236}">
                <a16:creationId xmlns:a16="http://schemas.microsoft.com/office/drawing/2014/main" id="{32EFBDEB-5DCC-7AD3-A7A3-6D23F8D7D6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00000">
            <a:off x="19155497" y="9484004"/>
            <a:ext cx="955372" cy="992458"/>
          </a:xfrm>
          <a:prstGeom prst="rect">
            <a:avLst/>
          </a:prstGeom>
        </p:spPr>
      </p:pic>
      <p:pic>
        <p:nvPicPr>
          <p:cNvPr id="21" name="Graphic 20">
            <a:extLst>
              <a:ext uri="{FF2B5EF4-FFF2-40B4-BE49-F238E27FC236}">
                <a16:creationId xmlns:a16="http://schemas.microsoft.com/office/drawing/2014/main" id="{F8BF9C4C-7F51-650B-F05C-97C1B69FE58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00000">
            <a:off x="14304085" y="7904248"/>
            <a:ext cx="955372" cy="992458"/>
          </a:xfrm>
          <a:prstGeom prst="rect">
            <a:avLst/>
          </a:prstGeom>
        </p:spPr>
      </p:pic>
      <p:pic>
        <p:nvPicPr>
          <p:cNvPr id="22" name="Graphic 21">
            <a:extLst>
              <a:ext uri="{FF2B5EF4-FFF2-40B4-BE49-F238E27FC236}">
                <a16:creationId xmlns:a16="http://schemas.microsoft.com/office/drawing/2014/main" id="{7F6D0368-40B0-C363-CEDB-2B82C77DE7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00000">
            <a:off x="9283477" y="6120053"/>
            <a:ext cx="955372" cy="992458"/>
          </a:xfrm>
          <a:prstGeom prst="rect">
            <a:avLst/>
          </a:prstGeom>
        </p:spPr>
      </p:pic>
      <p:pic>
        <p:nvPicPr>
          <p:cNvPr id="23" name="Graphic 22">
            <a:extLst>
              <a:ext uri="{FF2B5EF4-FFF2-40B4-BE49-F238E27FC236}">
                <a16:creationId xmlns:a16="http://schemas.microsoft.com/office/drawing/2014/main" id="{E68121A3-6102-B2F5-9B59-AD33F0DE9C5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00000">
            <a:off x="4356461" y="4242930"/>
            <a:ext cx="955372" cy="992458"/>
          </a:xfrm>
          <a:prstGeom prst="rect">
            <a:avLst/>
          </a:prstGeom>
        </p:spPr>
      </p:pic>
      <p:sp>
        <p:nvSpPr>
          <p:cNvPr id="24" name="TextBox 23">
            <a:extLst>
              <a:ext uri="{FF2B5EF4-FFF2-40B4-BE49-F238E27FC236}">
                <a16:creationId xmlns:a16="http://schemas.microsoft.com/office/drawing/2014/main" id="{E6230A4D-BFD1-6A9D-B8D0-1E9937095D34}"/>
              </a:ext>
            </a:extLst>
          </p:cNvPr>
          <p:cNvSpPr txBox="1"/>
          <p:nvPr/>
        </p:nvSpPr>
        <p:spPr>
          <a:xfrm>
            <a:off x="3830786" y="3104848"/>
            <a:ext cx="1981758" cy="9233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sz="2000" kern="0" dirty="0">
                <a:solidFill>
                  <a:srgbClr val="000000"/>
                </a:solidFill>
                <a:ea typeface="+mj-ea"/>
                <a:cs typeface="+mj-cs"/>
              </a:rPr>
              <a:t>Quantum programming language</a:t>
            </a:r>
            <a:endParaRPr lang="en-US" dirty="0">
              <a:ea typeface="+mj-ea"/>
              <a:cs typeface="+mj-cs"/>
            </a:endParaRPr>
          </a:p>
        </p:txBody>
      </p:sp>
      <p:sp>
        <p:nvSpPr>
          <p:cNvPr id="25" name="TextBox 24">
            <a:extLst>
              <a:ext uri="{FF2B5EF4-FFF2-40B4-BE49-F238E27FC236}">
                <a16:creationId xmlns:a16="http://schemas.microsoft.com/office/drawing/2014/main" id="{C250680C-B269-26DB-4B44-FDDD065D9D8D}"/>
              </a:ext>
            </a:extLst>
          </p:cNvPr>
          <p:cNvSpPr txBox="1"/>
          <p:nvPr/>
        </p:nvSpPr>
        <p:spPr>
          <a:xfrm>
            <a:off x="18551779" y="8903482"/>
            <a:ext cx="2149048"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438400">
              <a:spcBef>
                <a:spcPts val="2900"/>
              </a:spcBef>
            </a:pPr>
            <a:r>
              <a:rPr lang="en-US" sz="2000" kern="0" dirty="0">
                <a:solidFill>
                  <a:srgbClr val="000000"/>
                </a:solidFill>
                <a:ea typeface="+mj-ea"/>
                <a:cs typeface="+mj-cs"/>
              </a:rPr>
              <a:t>Pulse sequences</a:t>
            </a:r>
            <a:endParaRPr lang="en-US" dirty="0">
              <a:ea typeface="+mj-ea"/>
              <a:cs typeface="+mj-cs"/>
            </a:endParaRPr>
          </a:p>
        </p:txBody>
      </p:sp>
      <p:pic>
        <p:nvPicPr>
          <p:cNvPr id="26" name="Graphic 25">
            <a:extLst>
              <a:ext uri="{FF2B5EF4-FFF2-40B4-BE49-F238E27FC236}">
                <a16:creationId xmlns:a16="http://schemas.microsoft.com/office/drawing/2014/main" id="{54D06B36-66A6-66B3-D1D9-BE6D95F8B5E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401950" y="8378283"/>
            <a:ext cx="472090" cy="472068"/>
          </a:xfrm>
          <a:prstGeom prst="rect">
            <a:avLst/>
          </a:prstGeom>
        </p:spPr>
      </p:pic>
      <p:sp>
        <p:nvSpPr>
          <p:cNvPr id="12" name="Oval 11">
            <a:extLst>
              <a:ext uri="{FF2B5EF4-FFF2-40B4-BE49-F238E27FC236}">
                <a16:creationId xmlns:a16="http://schemas.microsoft.com/office/drawing/2014/main" id="{B09DEEAE-A77A-F8C9-3BE2-019DDE200B7C}"/>
              </a:ext>
            </a:extLst>
          </p:cNvPr>
          <p:cNvSpPr/>
          <p:nvPr/>
        </p:nvSpPr>
        <p:spPr bwMode="auto">
          <a:xfrm>
            <a:off x="293214" y="1128426"/>
            <a:ext cx="8964296" cy="8435340"/>
          </a:xfrm>
          <a:prstGeom prst="ellips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s-ES_tradnl" sz="1400" b="0" i="0" u="none" strike="noStrike" cap="none" normalizeH="0" baseline="0" dirty="0">
              <a:ln>
                <a:solidFill>
                  <a:schemeClr val="accent2"/>
                </a:solidFill>
              </a:ln>
              <a:solidFill>
                <a:schemeClr val="bg1"/>
              </a:solidFill>
              <a:effectLst/>
              <a:latin typeface="+mn-lt"/>
            </a:endParaRPr>
          </a:p>
        </p:txBody>
      </p:sp>
    </p:spTree>
    <p:extLst>
      <p:ext uri="{BB962C8B-B14F-4D97-AF65-F5344CB8AC3E}">
        <p14:creationId xmlns:p14="http://schemas.microsoft.com/office/powerpoint/2010/main" val="14824783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0137-AD7E-4DEE-0705-E9460CFFBAC9}"/>
              </a:ext>
            </a:extLst>
          </p:cNvPr>
          <p:cNvSpPr>
            <a:spLocks noGrp="1"/>
          </p:cNvSpPr>
          <p:nvPr>
            <p:ph type="title"/>
          </p:nvPr>
        </p:nvSpPr>
        <p:spPr>
          <a:xfrm>
            <a:off x="1559405" y="1459570"/>
            <a:ext cx="16133171" cy="2062716"/>
          </a:xfrm>
        </p:spPr>
        <p:txBody>
          <a:bodyPr/>
          <a:lstStyle/>
          <a:p>
            <a:r>
              <a:rPr lang="en-US" sz="8800" dirty="0"/>
              <a:t>Additional </a:t>
            </a:r>
            <a:r>
              <a:rPr lang="en-US" sz="8800" dirty="0" err="1"/>
              <a:t>transpilation</a:t>
            </a:r>
            <a:r>
              <a:rPr lang="en-US" sz="8800" dirty="0"/>
              <a:t> tools</a:t>
            </a:r>
            <a:endParaRPr lang="en-US" sz="7200" dirty="0"/>
          </a:p>
        </p:txBody>
      </p:sp>
      <p:sp>
        <p:nvSpPr>
          <p:cNvPr id="6" name="Footer Placeholder 5">
            <a:extLst>
              <a:ext uri="{FF2B5EF4-FFF2-40B4-BE49-F238E27FC236}">
                <a16:creationId xmlns:a16="http://schemas.microsoft.com/office/drawing/2014/main" id="{BCE4EC4E-406F-4BBE-64A4-6299DB523766}"/>
              </a:ext>
            </a:extLst>
          </p:cNvPr>
          <p:cNvSpPr>
            <a:spLocks noGrp="1"/>
          </p:cNvSpPr>
          <p:nvPr>
            <p:ph type="ftr" sz="quarter" idx="14"/>
          </p:nvPr>
        </p:nvSpPr>
        <p:spPr/>
        <p:txBody>
          <a:bodyPr/>
          <a:lstStyle/>
          <a:p>
            <a:r>
              <a:rPr lang="en-US"/>
              <a:t>Qiskit Global Summer School 2024 </a:t>
            </a:r>
          </a:p>
        </p:txBody>
      </p:sp>
      <p:sp>
        <p:nvSpPr>
          <p:cNvPr id="7" name="Title 1">
            <a:extLst>
              <a:ext uri="{FF2B5EF4-FFF2-40B4-BE49-F238E27FC236}">
                <a16:creationId xmlns:a16="http://schemas.microsoft.com/office/drawing/2014/main" id="{F1FEB2D0-D30A-9C08-B6CC-B8187B1D5E36}"/>
              </a:ext>
            </a:extLst>
          </p:cNvPr>
          <p:cNvSpPr txBox="1">
            <a:spLocks/>
          </p:cNvSpPr>
          <p:nvPr/>
        </p:nvSpPr>
        <p:spPr>
          <a:xfrm>
            <a:off x="3487479" y="3359888"/>
            <a:ext cx="16884502" cy="8575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endParaRPr lang="en-US" sz="6600" kern="0" dirty="0"/>
          </a:p>
          <a:p>
            <a:pPr marL="1143000" indent="-1143000">
              <a:lnSpc>
                <a:spcPct val="100000"/>
              </a:lnSpc>
              <a:buFont typeface="Arial" panose="020B0604020202020204" pitchFamily="34" charset="0"/>
              <a:buChar char="•"/>
            </a:pPr>
            <a:r>
              <a:rPr lang="en-US" sz="6600" kern="0" dirty="0" err="1">
                <a:latin typeface="IBM Plex Sans ExtLt"/>
              </a:rPr>
              <a:t>Qiskit</a:t>
            </a:r>
            <a:r>
              <a:rPr lang="en-US" sz="6600" kern="0" dirty="0">
                <a:latin typeface="IBM Plex Sans ExtLt"/>
              </a:rPr>
              <a:t> </a:t>
            </a:r>
            <a:r>
              <a:rPr lang="en-US" sz="6600" kern="0" dirty="0" err="1">
                <a:latin typeface="IBM Plex Sans ExtLt"/>
              </a:rPr>
              <a:t>transpiler</a:t>
            </a:r>
            <a:r>
              <a:rPr lang="en-US" sz="6600" kern="0" dirty="0">
                <a:latin typeface="IBM Plex Sans ExtLt"/>
              </a:rPr>
              <a:t> service</a:t>
            </a:r>
          </a:p>
          <a:p>
            <a:pPr marL="1143000" indent="-1143000">
              <a:lnSpc>
                <a:spcPct val="100000"/>
              </a:lnSpc>
              <a:buFont typeface="Arial" panose="020B0604020202020204" pitchFamily="34" charset="0"/>
              <a:buChar char="•"/>
            </a:pPr>
            <a:r>
              <a:rPr lang="en-US" sz="6600" kern="0" dirty="0" err="1">
                <a:latin typeface="IBM Plex Sans ExtLt"/>
              </a:rPr>
              <a:t>Qiskit</a:t>
            </a:r>
            <a:r>
              <a:rPr lang="en-US" sz="6600" kern="0" dirty="0">
                <a:latin typeface="IBM Plex Sans ExtLt"/>
              </a:rPr>
              <a:t> Ecosystem, e.g., circuit-knitting-toolbox</a:t>
            </a:r>
          </a:p>
          <a:p>
            <a:pPr marL="1143000" indent="-1143000">
              <a:lnSpc>
                <a:spcPct val="100000"/>
              </a:lnSpc>
              <a:buFont typeface="Arial" panose="020B0604020202020204" pitchFamily="34" charset="0"/>
              <a:buChar char="•"/>
            </a:pPr>
            <a:r>
              <a:rPr lang="en-US" sz="6600" kern="0" dirty="0">
                <a:latin typeface="IBM Plex Sans ExtLt"/>
              </a:rPr>
              <a:t>Write your own </a:t>
            </a:r>
            <a:r>
              <a:rPr lang="en-US" sz="6600" kern="0" dirty="0" err="1">
                <a:latin typeface="IBM Plex Sans ExtLt"/>
              </a:rPr>
              <a:t>transpiler</a:t>
            </a:r>
            <a:r>
              <a:rPr lang="en-US" sz="6600" kern="0" dirty="0">
                <a:latin typeface="IBM Plex Sans ExtLt"/>
              </a:rPr>
              <a:t> plugins</a:t>
            </a:r>
          </a:p>
          <a:p>
            <a:pPr>
              <a:lnSpc>
                <a:spcPct val="100000"/>
              </a:lnSpc>
            </a:pPr>
            <a:endParaRPr lang="en-US" sz="6600" kern="0" dirty="0">
              <a:latin typeface="IBM Plex Sans ExtLt"/>
            </a:endParaRPr>
          </a:p>
        </p:txBody>
      </p:sp>
      <p:sp>
        <p:nvSpPr>
          <p:cNvPr id="3" name="Slide Number Placeholder">
            <a:extLst>
              <a:ext uri="{FF2B5EF4-FFF2-40B4-BE49-F238E27FC236}">
                <a16:creationId xmlns:a16="http://schemas.microsoft.com/office/drawing/2014/main" id="{DE22DFCB-00F4-E689-F3E6-10C44D09EAE0}"/>
              </a:ext>
            </a:extLst>
          </p:cNvPr>
          <p:cNvSpPr txBox="1">
            <a:spLocks/>
          </p:cNvSpPr>
          <p:nvPr/>
        </p:nvSpPr>
        <p:spPr>
          <a:xfrm>
            <a:off x="23358764" y="12804060"/>
            <a:ext cx="453736" cy="380999"/>
          </a:xfrm>
          <a:prstGeom prst="rect">
            <a:avLst/>
          </a:prstGeom>
        </p:spPr>
        <p:txBody>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59395FB3-9C97-154F-86B2-7E381B951268}" type="slidenum">
              <a:rPr lang="en-US" sz="1600" smtClean="0">
                <a:latin typeface="IBM Plex Sans" panose="020B0503050203000203" pitchFamily="34" charset="0"/>
              </a:rPr>
              <a:pPr/>
              <a:t>20</a:t>
            </a:fld>
            <a:endParaRPr lang="en-US" sz="1600" dirty="0">
              <a:latin typeface="IBM Plex Sans" panose="020B0503050203000203" pitchFamily="34" charset="0"/>
            </a:endParaRPr>
          </a:p>
        </p:txBody>
      </p:sp>
    </p:spTree>
    <p:extLst>
      <p:ext uri="{BB962C8B-B14F-4D97-AF65-F5344CB8AC3E}">
        <p14:creationId xmlns:p14="http://schemas.microsoft.com/office/powerpoint/2010/main" val="43447506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851120" y="921220"/>
            <a:ext cx="18266219" cy="1572343"/>
          </a:xfrm>
        </p:spPr>
        <p:txBody>
          <a:bodyPr lIns="0" tIns="0" rIns="0" bIns="0" anchor="t"/>
          <a:lstStyle/>
          <a:p>
            <a:r>
              <a:rPr lang="en-US" sz="8800" dirty="0">
                <a:latin typeface="IBM Plex Sans ExtLt"/>
              </a:rPr>
              <a:t>Optimize for hardware – techniques</a:t>
            </a:r>
            <a:endParaRPr lang="en-US" sz="8800" dirty="0"/>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a:t>Qiskit Global Summer School 2024 </a:t>
            </a:r>
            <a:endParaRPr lang="en-US" dirty="0"/>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21</a:t>
            </a:fld>
            <a:endParaRPr lang="en-US" dirty="0"/>
          </a:p>
        </p:txBody>
      </p:sp>
      <p:sp>
        <p:nvSpPr>
          <p:cNvPr id="5" name="Title 1">
            <a:extLst>
              <a:ext uri="{FF2B5EF4-FFF2-40B4-BE49-F238E27FC236}">
                <a16:creationId xmlns:a16="http://schemas.microsoft.com/office/drawing/2014/main" id="{D63E816D-61DA-6260-6669-B7A57CA0D8C3}"/>
              </a:ext>
            </a:extLst>
          </p:cNvPr>
          <p:cNvSpPr txBox="1">
            <a:spLocks/>
          </p:cNvSpPr>
          <p:nvPr/>
        </p:nvSpPr>
        <p:spPr>
          <a:xfrm>
            <a:off x="3487478" y="3359888"/>
            <a:ext cx="17484727" cy="8575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endParaRPr lang="en-US" sz="6600" kern="0" dirty="0"/>
          </a:p>
          <a:p>
            <a:r>
              <a:rPr lang="en-US" sz="6600" kern="0" dirty="0">
                <a:latin typeface="IBM Plex Sans ExtLt"/>
              </a:rPr>
              <a:t>Required: </a:t>
            </a:r>
            <a:r>
              <a:rPr lang="en-US" sz="6600" i="1" kern="0" dirty="0" err="1">
                <a:latin typeface="IBM Plex Sans ExtLt"/>
              </a:rPr>
              <a:t>transpile</a:t>
            </a:r>
            <a:r>
              <a:rPr lang="en-US" sz="6600" kern="0" dirty="0">
                <a:latin typeface="IBM Plex Sans ExtLt"/>
              </a:rPr>
              <a:t> your abstract circuit into a circuit that can run on target hardware.</a:t>
            </a:r>
          </a:p>
          <a:p>
            <a:endParaRPr lang="en-US" sz="6600" kern="0" dirty="0">
              <a:latin typeface="IBM Plex Sans ExtLt"/>
            </a:endParaRPr>
          </a:p>
          <a:p>
            <a:r>
              <a:rPr lang="en-US" sz="6600" b="1" kern="0" dirty="0">
                <a:latin typeface="IBM Plex Sans ExtLt"/>
              </a:rPr>
              <a:t>Optional: </a:t>
            </a:r>
            <a:r>
              <a:rPr lang="en-US" sz="6600" b="1" i="1" kern="0" dirty="0">
                <a:latin typeface="IBM Plex Sans ExtLt"/>
              </a:rPr>
              <a:t>verify </a:t>
            </a:r>
            <a:r>
              <a:rPr lang="en-US" sz="6600" b="1" kern="0" dirty="0">
                <a:latin typeface="IBM Plex Sans ExtLt"/>
              </a:rPr>
              <a:t>your circuit with simulation.</a:t>
            </a:r>
            <a:endParaRPr lang="en-US" sz="6600" b="1" kern="0" dirty="0"/>
          </a:p>
        </p:txBody>
      </p:sp>
    </p:spTree>
    <p:extLst>
      <p:ext uri="{BB962C8B-B14F-4D97-AF65-F5344CB8AC3E}">
        <p14:creationId xmlns:p14="http://schemas.microsoft.com/office/powerpoint/2010/main" val="16914313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E319-8093-DB9A-4CE7-6248393F9B44}"/>
              </a:ext>
            </a:extLst>
          </p:cNvPr>
          <p:cNvSpPr>
            <a:spLocks noGrp="1"/>
          </p:cNvSpPr>
          <p:nvPr>
            <p:ph type="title"/>
          </p:nvPr>
        </p:nvSpPr>
        <p:spPr>
          <a:xfrm>
            <a:off x="574676" y="420625"/>
            <a:ext cx="11618912" cy="1127640"/>
          </a:xfrm>
        </p:spPr>
        <p:txBody>
          <a:bodyPr/>
          <a:lstStyle/>
          <a:p>
            <a:r>
              <a:rPr lang="en-US" sz="9600" dirty="0"/>
              <a:t>Simulation tools</a:t>
            </a:r>
          </a:p>
        </p:txBody>
      </p:sp>
      <p:sp>
        <p:nvSpPr>
          <p:cNvPr id="3" name="Footer Placeholder 2">
            <a:extLst>
              <a:ext uri="{FF2B5EF4-FFF2-40B4-BE49-F238E27FC236}">
                <a16:creationId xmlns:a16="http://schemas.microsoft.com/office/drawing/2014/main" id="{C9C1BB55-84FB-FD5A-2D47-E45700D6AEF2}"/>
              </a:ext>
            </a:extLst>
          </p:cNvPr>
          <p:cNvSpPr>
            <a:spLocks noGrp="1"/>
          </p:cNvSpPr>
          <p:nvPr>
            <p:ph type="ftr" sz="quarter" idx="18"/>
          </p:nvPr>
        </p:nvSpPr>
        <p:spPr/>
        <p:txBody>
          <a:bodyPr/>
          <a:lstStyle/>
          <a:p>
            <a:r>
              <a:rPr lang="en-US"/>
              <a:t>Qiskit Global Summer School 2024 </a:t>
            </a:r>
          </a:p>
        </p:txBody>
      </p:sp>
      <p:sp>
        <p:nvSpPr>
          <p:cNvPr id="4" name="Slide Number Placeholder 3">
            <a:extLst>
              <a:ext uri="{FF2B5EF4-FFF2-40B4-BE49-F238E27FC236}">
                <a16:creationId xmlns:a16="http://schemas.microsoft.com/office/drawing/2014/main" id="{511CE23E-D526-73E3-6C26-2E97AC726B58}"/>
              </a:ext>
            </a:extLst>
          </p:cNvPr>
          <p:cNvSpPr>
            <a:spLocks noGrp="1"/>
          </p:cNvSpPr>
          <p:nvPr>
            <p:ph type="sldNum" sz="quarter" idx="4"/>
          </p:nvPr>
        </p:nvSpPr>
        <p:spPr/>
        <p:txBody>
          <a:bodyPr/>
          <a:lstStyle/>
          <a:p>
            <a:fld id="{86CB4B4D-7CA3-9044-876B-883B54F8677D}" type="slidenum">
              <a:rPr lang="en-US" smtClean="0"/>
              <a:pPr/>
              <a:t>22</a:t>
            </a:fld>
            <a:endParaRPr lang="en-US"/>
          </a:p>
        </p:txBody>
      </p:sp>
      <p:sp>
        <p:nvSpPr>
          <p:cNvPr id="5" name="Title 1">
            <a:extLst>
              <a:ext uri="{FF2B5EF4-FFF2-40B4-BE49-F238E27FC236}">
                <a16:creationId xmlns:a16="http://schemas.microsoft.com/office/drawing/2014/main" id="{0A76FBCC-E183-63A2-B314-6D7B10223DA5}"/>
              </a:ext>
            </a:extLst>
          </p:cNvPr>
          <p:cNvSpPr txBox="1">
            <a:spLocks/>
          </p:cNvSpPr>
          <p:nvPr/>
        </p:nvSpPr>
        <p:spPr>
          <a:xfrm>
            <a:off x="2310287" y="1969909"/>
            <a:ext cx="5571460" cy="3467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000" kern="0" dirty="0" err="1"/>
              <a:t>Qiskit</a:t>
            </a:r>
            <a:r>
              <a:rPr lang="en-US" sz="4000" kern="0" dirty="0"/>
              <a:t> SDK reference primitives</a:t>
            </a:r>
          </a:p>
          <a:p>
            <a:pPr>
              <a:lnSpc>
                <a:spcPct val="100000"/>
              </a:lnSpc>
            </a:pPr>
            <a:endParaRPr lang="en-US" sz="4000" kern="0" dirty="0"/>
          </a:p>
          <a:p>
            <a:pPr>
              <a:lnSpc>
                <a:spcPct val="100000"/>
              </a:lnSpc>
            </a:pPr>
            <a:r>
              <a:rPr lang="en-US" sz="4000" kern="0" dirty="0"/>
              <a:t>Exact simulation, but small circuits only and no noise simulation.</a:t>
            </a:r>
          </a:p>
        </p:txBody>
      </p:sp>
      <p:pic>
        <p:nvPicPr>
          <p:cNvPr id="7" name="Picture 6" descr="A screenshot of a computer program&#10;&#10;Description automatically generated">
            <a:extLst>
              <a:ext uri="{FF2B5EF4-FFF2-40B4-BE49-F238E27FC236}">
                <a16:creationId xmlns:a16="http://schemas.microsoft.com/office/drawing/2014/main" id="{99A4F9B9-D9C0-EED2-7169-4F6126A34F93}"/>
              </a:ext>
            </a:extLst>
          </p:cNvPr>
          <p:cNvPicPr>
            <a:picLocks noChangeAspect="1"/>
          </p:cNvPicPr>
          <p:nvPr/>
        </p:nvPicPr>
        <p:blipFill>
          <a:blip r:embed="rId3"/>
          <a:stretch>
            <a:fillRect/>
          </a:stretch>
        </p:blipFill>
        <p:spPr>
          <a:xfrm>
            <a:off x="2147777" y="7640771"/>
            <a:ext cx="20244653" cy="5544288"/>
          </a:xfrm>
          <a:prstGeom prst="rect">
            <a:avLst/>
          </a:prstGeom>
        </p:spPr>
      </p:pic>
      <p:cxnSp>
        <p:nvCxnSpPr>
          <p:cNvPr id="8" name="Straight Connector 7">
            <a:extLst>
              <a:ext uri="{FF2B5EF4-FFF2-40B4-BE49-F238E27FC236}">
                <a16:creationId xmlns:a16="http://schemas.microsoft.com/office/drawing/2014/main" id="{D2F4220E-3A84-63EA-ED7C-C13CBA168C7A}"/>
              </a:ext>
            </a:extLst>
          </p:cNvPr>
          <p:cNvCxnSpPr>
            <a:cxnSpLocks/>
          </p:cNvCxnSpPr>
          <p:nvPr/>
        </p:nvCxnSpPr>
        <p:spPr bwMode="auto">
          <a:xfrm flipV="1">
            <a:off x="8810846" y="1938670"/>
            <a:ext cx="0" cy="47633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5F6BD9B-7D9F-8F68-127A-60999EE05EFA}"/>
              </a:ext>
            </a:extLst>
          </p:cNvPr>
          <p:cNvSpPr txBox="1">
            <a:spLocks/>
          </p:cNvSpPr>
          <p:nvPr/>
        </p:nvSpPr>
        <p:spPr>
          <a:xfrm>
            <a:off x="9484373" y="1902570"/>
            <a:ext cx="5571460" cy="4027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000" kern="0" dirty="0" err="1"/>
              <a:t>Qiskit</a:t>
            </a:r>
            <a:r>
              <a:rPr lang="en-US" sz="4000" kern="0" dirty="0"/>
              <a:t> Runtime local testing</a:t>
            </a:r>
          </a:p>
          <a:p>
            <a:pPr>
              <a:lnSpc>
                <a:spcPct val="100000"/>
              </a:lnSpc>
            </a:pPr>
            <a:endParaRPr lang="en-US" sz="4000" kern="0" dirty="0"/>
          </a:p>
          <a:p>
            <a:pPr>
              <a:lnSpc>
                <a:spcPct val="100000"/>
              </a:lnSpc>
            </a:pPr>
            <a:r>
              <a:rPr lang="en-US" sz="4000" kern="0" dirty="0"/>
              <a:t>Provides “fake” backends to model each quantum machine.</a:t>
            </a:r>
          </a:p>
        </p:txBody>
      </p:sp>
      <p:cxnSp>
        <p:nvCxnSpPr>
          <p:cNvPr id="11" name="Straight Connector 10">
            <a:extLst>
              <a:ext uri="{FF2B5EF4-FFF2-40B4-BE49-F238E27FC236}">
                <a16:creationId xmlns:a16="http://schemas.microsoft.com/office/drawing/2014/main" id="{EE28805E-4BF9-F17A-CE3B-8C94D057E0CC}"/>
              </a:ext>
            </a:extLst>
          </p:cNvPr>
          <p:cNvCxnSpPr>
            <a:cxnSpLocks/>
          </p:cNvCxnSpPr>
          <p:nvPr/>
        </p:nvCxnSpPr>
        <p:spPr bwMode="auto">
          <a:xfrm flipV="1">
            <a:off x="15810614" y="1864242"/>
            <a:ext cx="0" cy="47633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1">
            <a:extLst>
              <a:ext uri="{FF2B5EF4-FFF2-40B4-BE49-F238E27FC236}">
                <a16:creationId xmlns:a16="http://schemas.microsoft.com/office/drawing/2014/main" id="{3FCBFD73-9EE2-D868-A67C-E3839EB89F99}"/>
              </a:ext>
            </a:extLst>
          </p:cNvPr>
          <p:cNvSpPr txBox="1">
            <a:spLocks/>
          </p:cNvSpPr>
          <p:nvPr/>
        </p:nvSpPr>
        <p:spPr>
          <a:xfrm>
            <a:off x="16739714" y="1891937"/>
            <a:ext cx="5741297" cy="4810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000" kern="0" dirty="0" err="1"/>
              <a:t>Qiskit</a:t>
            </a:r>
            <a:r>
              <a:rPr lang="en-US" sz="4000" kern="0" dirty="0"/>
              <a:t> Aer</a:t>
            </a:r>
          </a:p>
          <a:p>
            <a:pPr>
              <a:lnSpc>
                <a:spcPct val="100000"/>
              </a:lnSpc>
            </a:pPr>
            <a:endParaRPr lang="en-US" sz="4000" kern="0" dirty="0"/>
          </a:p>
          <a:p>
            <a:pPr>
              <a:lnSpc>
                <a:spcPct val="100000"/>
              </a:lnSpc>
            </a:pPr>
            <a:r>
              <a:rPr lang="en-US" sz="4000" kern="0" dirty="0"/>
              <a:t>Ecosystem project for simulation, including</a:t>
            </a:r>
          </a:p>
          <a:p>
            <a:pPr>
              <a:lnSpc>
                <a:spcPct val="100000"/>
              </a:lnSpc>
            </a:pPr>
            <a:endParaRPr lang="en-US" sz="4000" kern="0" dirty="0"/>
          </a:p>
          <a:p>
            <a:pPr marL="571500" indent="-571500">
              <a:lnSpc>
                <a:spcPct val="100000"/>
              </a:lnSpc>
              <a:buFont typeface="Arial" panose="020B0604020202020204" pitchFamily="34" charset="0"/>
              <a:buChar char="•"/>
            </a:pPr>
            <a:r>
              <a:rPr lang="en-US" sz="4000" kern="0" dirty="0"/>
              <a:t>larger circuits</a:t>
            </a:r>
          </a:p>
          <a:p>
            <a:pPr marL="571500" indent="-571500">
              <a:lnSpc>
                <a:spcPct val="100000"/>
              </a:lnSpc>
              <a:buFont typeface="Arial" panose="020B0604020202020204" pitchFamily="34" charset="0"/>
              <a:buChar char="•"/>
            </a:pPr>
            <a:r>
              <a:rPr lang="en-US" sz="4000" kern="0" dirty="0"/>
              <a:t>stabilizer circuits</a:t>
            </a:r>
          </a:p>
          <a:p>
            <a:pPr marL="571500" indent="-571500">
              <a:lnSpc>
                <a:spcPct val="100000"/>
              </a:lnSpc>
              <a:buFont typeface="Arial" panose="020B0604020202020204" pitchFamily="34" charset="0"/>
              <a:buChar char="•"/>
            </a:pPr>
            <a:r>
              <a:rPr lang="en-US" sz="4000" kern="0" dirty="0"/>
              <a:t>noise models</a:t>
            </a:r>
          </a:p>
          <a:p>
            <a:pPr marL="571500" indent="-571500">
              <a:lnSpc>
                <a:spcPct val="100000"/>
              </a:lnSpc>
              <a:buFont typeface="Arial" panose="020B0604020202020204" pitchFamily="34" charset="0"/>
              <a:buChar char="•"/>
            </a:pPr>
            <a:endParaRPr lang="en-US" sz="4000" kern="0" dirty="0"/>
          </a:p>
        </p:txBody>
      </p:sp>
    </p:spTree>
    <p:extLst>
      <p:ext uri="{BB962C8B-B14F-4D97-AF65-F5344CB8AC3E}">
        <p14:creationId xmlns:p14="http://schemas.microsoft.com/office/powerpoint/2010/main" val="37571905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563-2B8E-BC80-D0D7-1ED571ACCF22}"/>
              </a:ext>
            </a:extLst>
          </p:cNvPr>
          <p:cNvSpPr>
            <a:spLocks noGrp="1"/>
          </p:cNvSpPr>
          <p:nvPr>
            <p:ph type="title"/>
          </p:nvPr>
        </p:nvSpPr>
        <p:spPr>
          <a:xfrm>
            <a:off x="576072" y="1527047"/>
            <a:ext cx="11044239" cy="10474453"/>
          </a:xfrm>
        </p:spPr>
        <p:txBody>
          <a:bodyPr lIns="0" tIns="0" rIns="457200" bIns="0" anchor="t"/>
          <a:lstStyle/>
          <a:p>
            <a:r>
              <a:rPr lang="en-US" dirty="0">
                <a:ea typeface="+mj-lt"/>
                <a:cs typeface="+mj-lt"/>
              </a:rPr>
              <a:t>Problem: the runtime cost of simulating quantum circuits scales exponentially</a:t>
            </a:r>
            <a:r>
              <a:rPr lang="en-US" b="1" dirty="0">
                <a:ea typeface="+mj-lt"/>
                <a:cs typeface="+mj-lt"/>
              </a:rPr>
              <a:t> </a:t>
            </a:r>
            <a:r>
              <a:rPr lang="en-US" dirty="0">
                <a:ea typeface="+mj-lt"/>
                <a:cs typeface="+mj-lt"/>
              </a:rPr>
              <a:t>with the number of qubits. </a:t>
            </a:r>
            <a:br>
              <a:rPr lang="en-US" dirty="0">
                <a:ea typeface="+mj-lt"/>
                <a:cs typeface="+mj-lt"/>
              </a:rPr>
            </a:br>
            <a:br>
              <a:rPr lang="en-US" dirty="0">
                <a:ea typeface="+mj-lt"/>
                <a:cs typeface="+mj-lt"/>
              </a:rPr>
            </a:br>
            <a:r>
              <a:rPr lang="en-US" dirty="0">
                <a:ea typeface="+mj-lt"/>
                <a:cs typeface="+mj-lt"/>
              </a:rPr>
              <a:t>~50+ qubits cannot be simulated.</a:t>
            </a:r>
            <a:endParaRPr lang="en-US" dirty="0"/>
          </a:p>
        </p:txBody>
      </p:sp>
      <p:cxnSp>
        <p:nvCxnSpPr>
          <p:cNvPr id="11" name="Straight Connector 10" descr="Vertical column divider">
            <a:extLst>
              <a:ext uri="{FF2B5EF4-FFF2-40B4-BE49-F238E27FC236}">
                <a16:creationId xmlns:a16="http://schemas.microsoft.com/office/drawing/2014/main" id="{CB780BAF-D571-686E-6AF1-9E6403F74212}"/>
              </a:ext>
              <a:ext uri="{C183D7F6-B498-43B3-948B-1728B52AA6E4}">
                <adec:decorative xmlns:adec="http://schemas.microsoft.com/office/drawing/2017/decorative" val="0"/>
              </a:ext>
            </a:extLst>
          </p:cNvPr>
          <p:cNvCxnSpPr/>
          <p:nvPr/>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Footer Placeholder 7">
            <a:extLst>
              <a:ext uri="{FF2B5EF4-FFF2-40B4-BE49-F238E27FC236}">
                <a16:creationId xmlns:a16="http://schemas.microsoft.com/office/drawing/2014/main" id="{8699B028-C63A-E86C-542E-0D7EC7BD6D8E}"/>
              </a:ext>
            </a:extLst>
          </p:cNvPr>
          <p:cNvSpPr>
            <a:spLocks noGrp="1"/>
          </p:cNvSpPr>
          <p:nvPr>
            <p:ph type="ftr" sz="quarter" idx="20"/>
          </p:nvPr>
        </p:nvSpPr>
        <p:spPr>
          <a:xfrm>
            <a:off x="576072" y="12801600"/>
            <a:ext cx="4956176" cy="381000"/>
          </a:xfrm>
        </p:spPr>
        <p:txBody>
          <a:bodyPr/>
          <a:lstStyle/>
          <a:p>
            <a:r>
              <a:rPr lang="en-US"/>
              <a:t>Qiskit Global Summer School 2024 </a:t>
            </a:r>
          </a:p>
        </p:txBody>
      </p:sp>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p:txBody>
          <a:bodyPr/>
          <a:lstStyle/>
          <a:p>
            <a:fld id="{86CB4B4D-7CA3-9044-876B-883B54F8677D}" type="slidenum">
              <a:rPr lang="en-US" smtClean="0"/>
              <a:pPr/>
              <a:t>23</a:t>
            </a:fld>
            <a:endParaRPr lang="en-US"/>
          </a:p>
        </p:txBody>
      </p:sp>
      <p:sp>
        <p:nvSpPr>
          <p:cNvPr id="20" name="Text Placeholder 2">
            <a:extLst>
              <a:ext uri="{FF2B5EF4-FFF2-40B4-BE49-F238E27FC236}">
                <a16:creationId xmlns:a16="http://schemas.microsoft.com/office/drawing/2014/main" id="{E2FFFFD1-0E1D-5F50-F505-49884CDEC024}"/>
              </a:ext>
            </a:extLst>
          </p:cNvPr>
          <p:cNvSpPr txBox="1">
            <a:spLocks/>
          </p:cNvSpPr>
          <p:nvPr/>
        </p:nvSpPr>
        <p:spPr>
          <a:xfrm>
            <a:off x="13018713" y="2598420"/>
            <a:ext cx="10521482" cy="9220200"/>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000" kern="0" dirty="0">
                <a:ea typeface="+mj-lt"/>
                <a:cs typeface="+mj-lt"/>
              </a:rPr>
              <a:t>Techniques for large circuits:</a:t>
            </a:r>
          </a:p>
          <a:p>
            <a:endParaRPr lang="en-US" sz="6000" kern="0" dirty="0">
              <a:ea typeface="+mj-lt"/>
              <a:cs typeface="+mj-lt"/>
            </a:endParaRPr>
          </a:p>
          <a:p>
            <a:pPr marL="1143000" indent="-1143000">
              <a:buAutoNum type="arabicPeriod"/>
            </a:pPr>
            <a:r>
              <a:rPr lang="en-US" sz="5400" kern="0" dirty="0">
                <a:ea typeface="+mj-lt"/>
                <a:cs typeface="+mj-lt"/>
              </a:rPr>
              <a:t>Test smaller versions of circuit</a:t>
            </a:r>
          </a:p>
          <a:p>
            <a:pPr marL="1143000" indent="-1143000">
              <a:buAutoNum type="arabicPeriod"/>
            </a:pPr>
            <a:r>
              <a:rPr lang="en-US" sz="5400" kern="0" dirty="0">
                <a:ea typeface="+mj-lt"/>
                <a:cs typeface="+mj-lt"/>
              </a:rPr>
              <a:t>Modify circuit so that it becomes classically </a:t>
            </a:r>
            <a:r>
              <a:rPr lang="en-US" sz="5400" kern="0" dirty="0" err="1">
                <a:ea typeface="+mj-lt"/>
                <a:cs typeface="+mj-lt"/>
              </a:rPr>
              <a:t>simulatable</a:t>
            </a:r>
            <a:r>
              <a:rPr lang="en-US" sz="5400" kern="0" dirty="0">
                <a:ea typeface="+mj-lt"/>
                <a:cs typeface="+mj-lt"/>
              </a:rPr>
              <a:t>: stabilizer circuit aka Clifford circuit</a:t>
            </a:r>
          </a:p>
        </p:txBody>
      </p:sp>
    </p:spTree>
    <p:extLst>
      <p:ext uri="{BB962C8B-B14F-4D97-AF65-F5344CB8AC3E}">
        <p14:creationId xmlns:p14="http://schemas.microsoft.com/office/powerpoint/2010/main" val="185310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Blue 10 half slide background">
            <a:extLst>
              <a:ext uri="{FF2B5EF4-FFF2-40B4-BE49-F238E27FC236}">
                <a16:creationId xmlns:a16="http://schemas.microsoft.com/office/drawing/2014/main" id="{B035D47D-5EA8-F30E-59BE-8B5BEEB10315}"/>
              </a:ext>
            </a:extLst>
          </p:cNvPr>
          <p:cNvSpPr/>
          <p:nvPr/>
        </p:nvSpPr>
        <p:spPr bwMode="auto">
          <a:xfrm>
            <a:off x="-1" y="0"/>
            <a:ext cx="24387175" cy="6071616"/>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rgbClr val="F4F4F4"/>
              </a:solidFill>
              <a:effectLst/>
              <a:latin typeface="+mn-lt"/>
            </a:endParaRPr>
          </a:p>
        </p:txBody>
      </p:sp>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72" y="922722"/>
            <a:ext cx="11050589" cy="1650492"/>
          </a:xfrm>
        </p:spPr>
        <p:txBody>
          <a:bodyPr lIns="0" tIns="0" rIns="457200" bIns="0" anchor="t"/>
          <a:lstStyle/>
          <a:p>
            <a:r>
              <a:rPr lang="en-US" sz="11500" dirty="0" err="1"/>
              <a:t>Qiskit</a:t>
            </a:r>
            <a:r>
              <a:rPr lang="en-US" sz="11500" dirty="0"/>
              <a:t> Patterns</a:t>
            </a:r>
          </a:p>
        </p:txBody>
      </p:sp>
      <p:sp>
        <p:nvSpPr>
          <p:cNvPr id="3" name="Text Placeholder 2">
            <a:extLst>
              <a:ext uri="{FF2B5EF4-FFF2-40B4-BE49-F238E27FC236}">
                <a16:creationId xmlns:a16="http://schemas.microsoft.com/office/drawing/2014/main" id="{1F06A4A6-BFA6-4140-B1ED-1F00BB0D2D2F}"/>
              </a:ext>
            </a:extLst>
          </p:cNvPr>
          <p:cNvSpPr>
            <a:spLocks noGrp="1"/>
          </p:cNvSpPr>
          <p:nvPr>
            <p:ph type="body" sz="quarter" idx="11"/>
          </p:nvPr>
        </p:nvSpPr>
        <p:spPr/>
        <p:txBody>
          <a:bodyPr lIns="0" tIns="0" rIns="0" bIns="0" anchor="t"/>
          <a:lstStyle/>
          <a:p>
            <a:r>
              <a:rPr lang="en-US" sz="4800" dirty="0">
                <a:solidFill>
                  <a:srgbClr val="697077"/>
                </a:solidFill>
              </a:rPr>
              <a:t>1. Map problem to quantum circuits and operators</a:t>
            </a:r>
          </a:p>
        </p:txBody>
      </p:sp>
      <p:cxnSp>
        <p:nvCxnSpPr>
          <p:cNvPr id="16" name="Straight Connector 15" descr="Vertical column divider">
            <a:extLst>
              <a:ext uri="{FF2B5EF4-FFF2-40B4-BE49-F238E27FC236}">
                <a16:creationId xmlns:a16="http://schemas.microsoft.com/office/drawing/2014/main" id="{7BD7A910-E9B1-9AA2-F18F-4ACFA43F830D}"/>
              </a:ext>
            </a:extLst>
          </p:cNvPr>
          <p:cNvCxnSpPr>
            <a:cxnSpLocks/>
          </p:cNvCxnSpPr>
          <p:nvPr/>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C33EDFC4-C9C9-2112-4D9D-362541F55268}"/>
              </a:ext>
            </a:extLst>
          </p:cNvPr>
          <p:cNvSpPr>
            <a:spLocks noGrp="1"/>
          </p:cNvSpPr>
          <p:nvPr>
            <p:ph type="body" sz="quarter" idx="12"/>
          </p:nvPr>
        </p:nvSpPr>
        <p:spPr/>
        <p:txBody>
          <a:bodyPr lIns="0" tIns="0" rIns="0" bIns="0" anchor="t"/>
          <a:lstStyle/>
          <a:p>
            <a:r>
              <a:rPr lang="en-US" sz="4800" dirty="0">
                <a:solidFill>
                  <a:srgbClr val="697077"/>
                </a:solidFill>
              </a:rPr>
              <a:t>2. Optimize circuits for target hardware</a:t>
            </a:r>
            <a:endParaRPr lang="en-US" sz="4800" dirty="0">
              <a:solidFill>
                <a:srgbClr val="697077"/>
              </a:solidFill>
              <a:ea typeface="+mj-lt"/>
              <a:cs typeface="+mj-lt"/>
            </a:endParaRPr>
          </a:p>
        </p:txBody>
      </p:sp>
      <p:cxnSp>
        <p:nvCxnSpPr>
          <p:cNvPr id="17" name="Straight Connector 16" descr="Vertical column divider">
            <a:extLst>
              <a:ext uri="{FF2B5EF4-FFF2-40B4-BE49-F238E27FC236}">
                <a16:creationId xmlns:a16="http://schemas.microsoft.com/office/drawing/2014/main" id="{995CDAE1-6633-BC46-9535-4F81A9B587F8}"/>
              </a:ext>
            </a:extLst>
          </p:cNvPr>
          <p:cNvCxnSpPr>
            <a:cxnSpLocks/>
          </p:cNvCxnSpPr>
          <p:nvPr/>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p:txBody>
          <a:bodyPr lIns="0" tIns="0" rIns="0" bIns="0" anchor="t"/>
          <a:lstStyle/>
          <a:p>
            <a:r>
              <a:rPr lang="en-US" sz="4800" b="1" dirty="0">
                <a:solidFill>
                  <a:srgbClr val="343A3F"/>
                </a:solidFill>
              </a:rPr>
              <a:t>3. Execute on target hardware</a:t>
            </a:r>
          </a:p>
          <a:p>
            <a:endParaRPr lang="en-US" dirty="0">
              <a:ea typeface="+mj-lt"/>
              <a:cs typeface="+mj-lt"/>
            </a:endParaRPr>
          </a:p>
        </p:txBody>
      </p:sp>
      <p:cxnSp>
        <p:nvCxnSpPr>
          <p:cNvPr id="18" name="Straight Connector 17" descr="Vertical column divider">
            <a:extLst>
              <a:ext uri="{FF2B5EF4-FFF2-40B4-BE49-F238E27FC236}">
                <a16:creationId xmlns:a16="http://schemas.microsoft.com/office/drawing/2014/main" id="{7C884D65-8EC9-0EA0-AE21-08F894D315AF}"/>
              </a:ext>
            </a:extLst>
          </p:cNvPr>
          <p:cNvCxnSpPr>
            <a:cxnSpLocks/>
          </p:cNvCxnSpPr>
          <p:nvPr/>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420DC560-FF7F-9500-14CC-65574A232BA3}"/>
              </a:ext>
            </a:extLst>
          </p:cNvPr>
          <p:cNvSpPr>
            <a:spLocks noGrp="1"/>
          </p:cNvSpPr>
          <p:nvPr>
            <p:ph type="body" sz="quarter" idx="14"/>
          </p:nvPr>
        </p:nvSpPr>
        <p:spPr>
          <a:xfrm>
            <a:off x="18859500" y="6650183"/>
            <a:ext cx="5123029" cy="5344917"/>
          </a:xfrm>
        </p:spPr>
        <p:txBody>
          <a:bodyPr lIns="0" tIns="0" rIns="0" bIns="0" anchor="t"/>
          <a:lstStyle/>
          <a:p>
            <a:r>
              <a:rPr lang="en-US" sz="4800" dirty="0">
                <a:solidFill>
                  <a:srgbClr val="697077"/>
                </a:solidFill>
                <a:ea typeface="+mj-lt"/>
                <a:cs typeface="+mj-lt"/>
              </a:rPr>
              <a:t>4. Postprocess</a:t>
            </a:r>
            <a:r>
              <a:rPr lang="en-US" sz="4800" b="1" dirty="0">
                <a:solidFill>
                  <a:srgbClr val="697077"/>
                </a:solidFill>
                <a:ea typeface="+mj-lt"/>
                <a:cs typeface="+mj-lt"/>
              </a:rPr>
              <a:t> </a:t>
            </a:r>
            <a:r>
              <a:rPr lang="en-US" sz="4800" dirty="0">
                <a:solidFill>
                  <a:srgbClr val="697077"/>
                </a:solidFill>
                <a:ea typeface="+mj-lt"/>
                <a:cs typeface="+mj-lt"/>
              </a:rPr>
              <a:t>results</a:t>
            </a:r>
            <a:endParaRPr lang="en-US" sz="4800" dirty="0">
              <a:solidFill>
                <a:srgbClr val="697077"/>
              </a:solidFill>
            </a:endParaRPr>
          </a:p>
          <a:p>
            <a:endParaRPr lang="en-US" dirty="0">
              <a:ea typeface="+mj-lt"/>
              <a:cs typeface="+mj-lt"/>
            </a:endParaRPr>
          </a:p>
        </p:txBody>
      </p:sp>
      <p:sp>
        <p:nvSpPr>
          <p:cNvPr id="7" name="Footer Placeholder 6">
            <a:extLst>
              <a:ext uri="{FF2B5EF4-FFF2-40B4-BE49-F238E27FC236}">
                <a16:creationId xmlns:a16="http://schemas.microsoft.com/office/drawing/2014/main" id="{BF5069CF-12C8-5065-5D51-A2D4F896DB63}"/>
              </a:ext>
            </a:extLst>
          </p:cNvPr>
          <p:cNvSpPr>
            <a:spLocks noGrp="1"/>
          </p:cNvSpPr>
          <p:nvPr>
            <p:ph type="ftr" sz="quarter" idx="15"/>
          </p:nvPr>
        </p:nvSpPr>
        <p:spPr>
          <a:xfrm>
            <a:off x="576072" y="12801600"/>
            <a:ext cx="4956176" cy="381000"/>
          </a:xfrm>
        </p:spPr>
        <p:txBody>
          <a:bodyPr/>
          <a:lstStyle/>
          <a:p>
            <a:r>
              <a:rPr lang="en-US"/>
              <a:t>Qiskit Global Summer School 2024 </a:t>
            </a:r>
          </a:p>
        </p:txBody>
      </p:sp>
      <p:sp>
        <p:nvSpPr>
          <p:cNvPr id="9" name="Slide Number Placeholder 2">
            <a:extLst>
              <a:ext uri="{FF2B5EF4-FFF2-40B4-BE49-F238E27FC236}">
                <a16:creationId xmlns:a16="http://schemas.microsoft.com/office/drawing/2014/main" id="{E2F33609-2C92-880F-C9F2-F22D27E3CF14}"/>
              </a:ext>
            </a:extLst>
          </p:cNvPr>
          <p:cNvSpPr>
            <a:spLocks noGrp="1"/>
          </p:cNvSpPr>
          <p:nvPr>
            <p:ph type="sldNum" sz="quarter" idx="4"/>
          </p:nvPr>
        </p:nvSpPr>
        <p:spPr>
          <a:xfrm>
            <a:off x="23555959" y="12926828"/>
            <a:ext cx="256541" cy="254001"/>
          </a:xfrm>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4375855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descr="Blue 10 half slide background">
            <a:extLst>
              <a:ext uri="{FF2B5EF4-FFF2-40B4-BE49-F238E27FC236}">
                <a16:creationId xmlns:a16="http://schemas.microsoft.com/office/drawing/2014/main" id="{9A905494-9632-146E-A010-3FB0390CDFB4}"/>
              </a:ext>
            </a:extLst>
          </p:cNvPr>
          <p:cNvSpPr/>
          <p:nvPr/>
        </p:nvSpPr>
        <p:spPr bwMode="auto">
          <a:xfrm>
            <a:off x="0" y="0"/>
            <a:ext cx="12192000" cy="13716000"/>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CFCEF21C-27B5-5BD7-B916-D2EA36863328}"/>
              </a:ext>
            </a:extLst>
          </p:cNvPr>
          <p:cNvSpPr>
            <a:spLocks noGrp="1"/>
          </p:cNvSpPr>
          <p:nvPr>
            <p:ph type="title"/>
          </p:nvPr>
        </p:nvSpPr>
        <p:spPr>
          <a:xfrm>
            <a:off x="772484" y="2978392"/>
            <a:ext cx="9860074" cy="4573587"/>
          </a:xfrm>
        </p:spPr>
        <p:txBody>
          <a:bodyPr lIns="0" tIns="0" rIns="457200" bIns="0" anchor="t"/>
          <a:lstStyle/>
          <a:p>
            <a:r>
              <a:rPr lang="en-US" sz="7200" b="1" dirty="0"/>
              <a:t>Primitives</a:t>
            </a:r>
            <a:r>
              <a:rPr lang="en-US" sz="7200" b="1" i="1" dirty="0"/>
              <a:t> </a:t>
            </a:r>
            <a:r>
              <a:rPr lang="en-US" sz="7200" dirty="0"/>
              <a:t>encapsulate the output of a quantum circuit</a:t>
            </a:r>
            <a:endParaRPr lang="en-US" sz="7200" b="1" dirty="0"/>
          </a:p>
        </p:txBody>
      </p:sp>
      <p:sp>
        <p:nvSpPr>
          <p:cNvPr id="3" name="Text Placeholder 2">
            <a:extLst>
              <a:ext uri="{FF2B5EF4-FFF2-40B4-BE49-F238E27FC236}">
                <a16:creationId xmlns:a16="http://schemas.microsoft.com/office/drawing/2014/main" id="{D6236602-67CE-96C1-8874-219512AB481C}"/>
              </a:ext>
            </a:extLst>
          </p:cNvPr>
          <p:cNvSpPr>
            <a:spLocks noGrp="1"/>
          </p:cNvSpPr>
          <p:nvPr>
            <p:ph type="body" sz="quarter" idx="16"/>
          </p:nvPr>
        </p:nvSpPr>
        <p:spPr>
          <a:xfrm>
            <a:off x="12913796" y="880196"/>
            <a:ext cx="4953000" cy="726948"/>
          </a:xfrm>
        </p:spPr>
        <p:txBody>
          <a:bodyPr lIns="0" tIns="0" rIns="0" bIns="0" anchor="t"/>
          <a:lstStyle/>
          <a:p>
            <a:r>
              <a:rPr lang="en-US" sz="3600" b="1" dirty="0"/>
              <a:t>Sampler primitive</a:t>
            </a:r>
          </a:p>
        </p:txBody>
      </p:sp>
      <p:sp>
        <p:nvSpPr>
          <p:cNvPr id="5" name="Text Placeholder 4">
            <a:extLst>
              <a:ext uri="{FF2B5EF4-FFF2-40B4-BE49-F238E27FC236}">
                <a16:creationId xmlns:a16="http://schemas.microsoft.com/office/drawing/2014/main" id="{313576C3-E5F3-E003-50F0-F52E5B1339E8}"/>
              </a:ext>
            </a:extLst>
          </p:cNvPr>
          <p:cNvSpPr>
            <a:spLocks noGrp="1"/>
          </p:cNvSpPr>
          <p:nvPr>
            <p:ph type="body" sz="quarter" idx="18"/>
          </p:nvPr>
        </p:nvSpPr>
        <p:spPr>
          <a:xfrm>
            <a:off x="12763500" y="5509622"/>
            <a:ext cx="4953000" cy="3062984"/>
          </a:xfrm>
        </p:spPr>
        <p:txBody>
          <a:bodyPr lIns="0" tIns="0" rIns="0" bIns="0" anchor="t"/>
          <a:lstStyle/>
          <a:p>
            <a:r>
              <a:rPr lang="en-US" sz="3200" dirty="0">
                <a:latin typeface="IBM Plex Sans Light"/>
              </a:rPr>
              <a:t>Output is mapping of bitstrings to counts, e.g.,</a:t>
            </a:r>
          </a:p>
          <a:p>
            <a:r>
              <a:rPr lang="en-US" sz="3200" dirty="0">
                <a:latin typeface="IBM Plex Sans Light"/>
              </a:rPr>
              <a:t>{'0': 12, '1': 9}</a:t>
            </a:r>
          </a:p>
          <a:p>
            <a:endParaRPr lang="en-US" sz="3200" dirty="0">
              <a:latin typeface="IBM Plex Sans Light"/>
            </a:endParaRPr>
          </a:p>
          <a:p>
            <a:r>
              <a:rPr lang="en-US" sz="3200" dirty="0">
                <a:latin typeface="IBM Plex Sans Light"/>
              </a:rPr>
              <a:t>Circuit should include measurements.</a:t>
            </a:r>
          </a:p>
        </p:txBody>
      </p:sp>
      <p:cxnSp>
        <p:nvCxnSpPr>
          <p:cNvPr id="10" name="Straight Connector 9" descr="Vertical column divider">
            <a:extLst>
              <a:ext uri="{FF2B5EF4-FFF2-40B4-BE49-F238E27FC236}">
                <a16:creationId xmlns:a16="http://schemas.microsoft.com/office/drawing/2014/main" id="{E009C93B-1E91-2729-0D6D-102D69C3BF88}"/>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67A9CCCE-DF39-3BAB-0F35-D743DD761B3A}"/>
              </a:ext>
            </a:extLst>
          </p:cNvPr>
          <p:cNvSpPr>
            <a:spLocks noGrp="1"/>
          </p:cNvSpPr>
          <p:nvPr>
            <p:ph type="body" sz="quarter" idx="17"/>
          </p:nvPr>
        </p:nvSpPr>
        <p:spPr>
          <a:xfrm>
            <a:off x="18859501" y="969989"/>
            <a:ext cx="4959350" cy="744459"/>
          </a:xfrm>
        </p:spPr>
        <p:txBody>
          <a:bodyPr lIns="0" tIns="0" rIns="0" bIns="0" anchor="t"/>
          <a:lstStyle/>
          <a:p>
            <a:r>
              <a:rPr lang="en-US" sz="3600" b="1" dirty="0"/>
              <a:t>Estimator primitive</a:t>
            </a:r>
          </a:p>
        </p:txBody>
      </p:sp>
      <p:sp>
        <p:nvSpPr>
          <p:cNvPr id="6" name="Text Placeholder 5">
            <a:extLst>
              <a:ext uri="{FF2B5EF4-FFF2-40B4-BE49-F238E27FC236}">
                <a16:creationId xmlns:a16="http://schemas.microsoft.com/office/drawing/2014/main" id="{D81C034C-3694-08F0-0CDE-191D431A51CF}"/>
              </a:ext>
            </a:extLst>
          </p:cNvPr>
          <p:cNvSpPr>
            <a:spLocks noGrp="1"/>
          </p:cNvSpPr>
          <p:nvPr>
            <p:ph type="body" sz="quarter" idx="19"/>
          </p:nvPr>
        </p:nvSpPr>
        <p:spPr>
          <a:xfrm>
            <a:off x="18865850" y="5295014"/>
            <a:ext cx="4953000" cy="3483292"/>
          </a:xfrm>
        </p:spPr>
        <p:txBody>
          <a:bodyPr lIns="0" tIns="0" rIns="0" bIns="0" anchor="t"/>
          <a:lstStyle/>
          <a:p>
            <a:r>
              <a:rPr lang="en-US" sz="3200" dirty="0">
                <a:latin typeface="IBM Plex Sans Light"/>
              </a:rPr>
              <a:t>Output is the </a:t>
            </a:r>
            <a:r>
              <a:rPr lang="en-US" sz="3200" i="1" dirty="0">
                <a:latin typeface="IBM Plex Sans Light"/>
              </a:rPr>
              <a:t>expectation value</a:t>
            </a:r>
            <a:r>
              <a:rPr lang="en-US" sz="3200" dirty="0">
                <a:latin typeface="IBM Plex Sans Light"/>
              </a:rPr>
              <a:t> of an </a:t>
            </a:r>
            <a:r>
              <a:rPr lang="en-US" sz="3200" i="1" dirty="0">
                <a:latin typeface="IBM Plex Sans Light"/>
              </a:rPr>
              <a:t>observable</a:t>
            </a:r>
            <a:r>
              <a:rPr lang="en-US" sz="3200" dirty="0">
                <a:latin typeface="IBM Plex Sans Light"/>
              </a:rPr>
              <a:t>, e.g., the net spin of a system.</a:t>
            </a:r>
          </a:p>
          <a:p>
            <a:endParaRPr lang="en-US" sz="3200" dirty="0">
              <a:latin typeface="IBM Plex Sans Light"/>
            </a:endParaRPr>
          </a:p>
          <a:p>
            <a:r>
              <a:rPr lang="en-US" sz="3200" dirty="0">
                <a:latin typeface="IBM Plex Sans Light"/>
              </a:rPr>
              <a:t>Circuit should not include measurements.</a:t>
            </a:r>
          </a:p>
        </p:txBody>
      </p:sp>
      <p:sp>
        <p:nvSpPr>
          <p:cNvPr id="9" name="Footer Placeholder 8">
            <a:extLst>
              <a:ext uri="{FF2B5EF4-FFF2-40B4-BE49-F238E27FC236}">
                <a16:creationId xmlns:a16="http://schemas.microsoft.com/office/drawing/2014/main" id="{26F77BD6-8F53-AFCC-B005-6A5E46C3BA65}"/>
              </a:ext>
            </a:extLst>
          </p:cNvPr>
          <p:cNvSpPr>
            <a:spLocks noGrp="1"/>
          </p:cNvSpPr>
          <p:nvPr>
            <p:ph type="ftr" sz="quarter" idx="20"/>
          </p:nvPr>
        </p:nvSpPr>
        <p:spPr>
          <a:xfrm>
            <a:off x="576072" y="12801600"/>
            <a:ext cx="4956176" cy="381000"/>
          </a:xfrm>
        </p:spPr>
        <p:txBody>
          <a:bodyPr/>
          <a:lstStyle/>
          <a:p>
            <a:r>
              <a:rPr lang="en-US"/>
              <a:t>Qiskit Global Summer School 2024 </a:t>
            </a:r>
          </a:p>
        </p:txBody>
      </p:sp>
      <p:sp>
        <p:nvSpPr>
          <p:cNvPr id="8" name="Slide Number Placeholder 2">
            <a:extLst>
              <a:ext uri="{FF2B5EF4-FFF2-40B4-BE49-F238E27FC236}">
                <a16:creationId xmlns:a16="http://schemas.microsoft.com/office/drawing/2014/main" id="{E052427A-70AA-F4CA-4D95-12A9702D330F}"/>
              </a:ext>
            </a:extLst>
          </p:cNvPr>
          <p:cNvSpPr>
            <a:spLocks noGrp="1"/>
          </p:cNvSpPr>
          <p:nvPr>
            <p:ph type="sldNum" sz="quarter" idx="4"/>
          </p:nvPr>
        </p:nvSpPr>
        <p:spPr/>
        <p:txBody>
          <a:bodyPr/>
          <a:lstStyle/>
          <a:p>
            <a:fld id="{86CB4B4D-7CA3-9044-876B-883B54F8677D}" type="slidenum">
              <a:rPr lang="en-US" smtClean="0"/>
              <a:pPr/>
              <a:t>25</a:t>
            </a:fld>
            <a:endParaRPr lang="en-US"/>
          </a:p>
        </p:txBody>
      </p:sp>
      <p:pic>
        <p:nvPicPr>
          <p:cNvPr id="14" name="Picture 13">
            <a:extLst>
              <a:ext uri="{FF2B5EF4-FFF2-40B4-BE49-F238E27FC236}">
                <a16:creationId xmlns:a16="http://schemas.microsoft.com/office/drawing/2014/main" id="{D064FA8F-38E5-3CAE-74E2-6FCB5D7274FC}"/>
              </a:ext>
            </a:extLst>
          </p:cNvPr>
          <p:cNvPicPr>
            <a:picLocks noChangeAspect="1"/>
          </p:cNvPicPr>
          <p:nvPr/>
        </p:nvPicPr>
        <p:blipFill>
          <a:blip r:embed="rId3"/>
          <a:stretch>
            <a:fillRect/>
          </a:stretch>
        </p:blipFill>
        <p:spPr>
          <a:xfrm>
            <a:off x="13142748" y="2108365"/>
            <a:ext cx="4198473" cy="2398815"/>
          </a:xfrm>
          <a:prstGeom prst="rect">
            <a:avLst/>
          </a:prstGeom>
        </p:spPr>
      </p:pic>
      <p:pic>
        <p:nvPicPr>
          <p:cNvPr id="16" name="Picture 15">
            <a:extLst>
              <a:ext uri="{FF2B5EF4-FFF2-40B4-BE49-F238E27FC236}">
                <a16:creationId xmlns:a16="http://schemas.microsoft.com/office/drawing/2014/main" id="{5CC67235-60B6-1809-FD0E-5162A2D5DE9D}"/>
              </a:ext>
            </a:extLst>
          </p:cNvPr>
          <p:cNvPicPr>
            <a:picLocks noChangeAspect="1"/>
          </p:cNvPicPr>
          <p:nvPr/>
        </p:nvPicPr>
        <p:blipFill>
          <a:blip r:embed="rId4"/>
          <a:stretch>
            <a:fillRect/>
          </a:stretch>
        </p:blipFill>
        <p:spPr>
          <a:xfrm>
            <a:off x="19239541" y="2108365"/>
            <a:ext cx="4198473" cy="2398815"/>
          </a:xfrm>
          <a:prstGeom prst="rect">
            <a:avLst/>
          </a:prstGeom>
        </p:spPr>
      </p:pic>
      <p:pic>
        <p:nvPicPr>
          <p:cNvPr id="7" name="Graphic 6">
            <a:extLst>
              <a:ext uri="{FF2B5EF4-FFF2-40B4-BE49-F238E27FC236}">
                <a16:creationId xmlns:a16="http://schemas.microsoft.com/office/drawing/2014/main" id="{2D2F02C7-FFB4-6135-4B65-6A1A79D3B6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89857" y="9185353"/>
            <a:ext cx="5928383" cy="3062984"/>
          </a:xfrm>
          <a:prstGeom prst="rect">
            <a:avLst/>
          </a:prstGeom>
        </p:spPr>
      </p:pic>
      <p:pic>
        <p:nvPicPr>
          <p:cNvPr id="11" name="Graphic 10">
            <a:extLst>
              <a:ext uri="{FF2B5EF4-FFF2-40B4-BE49-F238E27FC236}">
                <a16:creationId xmlns:a16="http://schemas.microsoft.com/office/drawing/2014/main" id="{55A0487F-D326-0677-017F-D626A225E3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50513" y="9545514"/>
            <a:ext cx="3245473" cy="2342661"/>
          </a:xfrm>
          <a:prstGeom prst="rect">
            <a:avLst/>
          </a:prstGeom>
        </p:spPr>
      </p:pic>
    </p:spTree>
    <p:extLst>
      <p:ext uri="{BB962C8B-B14F-4D97-AF65-F5344CB8AC3E}">
        <p14:creationId xmlns:p14="http://schemas.microsoft.com/office/powerpoint/2010/main" val="18484090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4"/>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23734862" y="12967784"/>
            <a:ext cx="271462" cy="247650"/>
          </a:xfrm>
        </p:spPr>
        <p:txBody>
          <a:bodyPr/>
          <a:lstStyle/>
          <a:p>
            <a:fld id="{86CB4B4D-7CA3-9044-876B-883B54F8677D}" type="slidenum">
              <a:rPr lang="en-US" smtClean="0"/>
              <a:pPr/>
              <a:t>26</a:t>
            </a:fld>
            <a:endParaRPr lang="en-US"/>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808075" y="1913860"/>
            <a:ext cx="7046388" cy="8277340"/>
          </a:xfrm>
        </p:spPr>
        <p:txBody>
          <a:bodyPr lIns="0" tIns="0" rIns="0" bIns="0" anchor="t"/>
          <a:lstStyle/>
          <a:p>
            <a:r>
              <a:rPr lang="en-US" sz="4000" dirty="0"/>
              <a:t>To run a circuit on quantum hardware:</a:t>
            </a:r>
          </a:p>
          <a:p>
            <a:endParaRPr lang="en-US" sz="4000" dirty="0"/>
          </a:p>
          <a:p>
            <a:pPr marL="514350" indent="-514350">
              <a:buFont typeface="+mj-lt"/>
              <a:buAutoNum type="arabicPeriod"/>
            </a:pPr>
            <a:r>
              <a:rPr lang="en-US" sz="4000" dirty="0"/>
              <a:t>Initialize the </a:t>
            </a:r>
            <a:r>
              <a:rPr lang="en-US" sz="4000" dirty="0" err="1"/>
              <a:t>Qiskit</a:t>
            </a:r>
            <a:r>
              <a:rPr lang="en-US" sz="4000" dirty="0"/>
              <a:t> Runtime service</a:t>
            </a:r>
          </a:p>
          <a:p>
            <a:pPr marL="514350" indent="-514350">
              <a:buFont typeface="+mj-lt"/>
              <a:buAutoNum type="arabicPeriod"/>
            </a:pPr>
            <a:r>
              <a:rPr lang="en-US" sz="4000" dirty="0"/>
              <a:t>Choose a hardware backend</a:t>
            </a:r>
          </a:p>
          <a:p>
            <a:pPr marL="514350" indent="-514350">
              <a:buFont typeface="+mj-lt"/>
              <a:buAutoNum type="arabicPeriod"/>
            </a:pPr>
            <a:r>
              <a:rPr lang="en-US" sz="4000" dirty="0"/>
              <a:t>Initialize a </a:t>
            </a:r>
            <a:r>
              <a:rPr lang="en-US" sz="4000" dirty="0" err="1"/>
              <a:t>Qiskit</a:t>
            </a:r>
            <a:r>
              <a:rPr lang="en-US" sz="4000" dirty="0"/>
              <a:t> Runtime primitive with your chosen backend</a:t>
            </a:r>
          </a:p>
          <a:p>
            <a:pPr marL="514350" indent="-514350">
              <a:buFont typeface="+mj-lt"/>
              <a:buAutoNum type="arabicPeriod"/>
            </a:pPr>
            <a:r>
              <a:rPr lang="en-US" sz="4000" dirty="0"/>
              <a:t>Invoke the primitive with your circuit</a:t>
            </a:r>
          </a:p>
        </p:txBody>
      </p:sp>
      <p:pic>
        <p:nvPicPr>
          <p:cNvPr id="15" name="Picture 14" descr="A screenshot of a computer program&#10;&#10;Description automatically generated">
            <a:extLst>
              <a:ext uri="{FF2B5EF4-FFF2-40B4-BE49-F238E27FC236}">
                <a16:creationId xmlns:a16="http://schemas.microsoft.com/office/drawing/2014/main" id="{34EED00B-73C5-E72B-B006-8727DDA5B5CB}"/>
              </a:ext>
            </a:extLst>
          </p:cNvPr>
          <p:cNvPicPr>
            <a:picLocks noChangeAspect="1"/>
          </p:cNvPicPr>
          <p:nvPr/>
        </p:nvPicPr>
        <p:blipFill>
          <a:blip r:embed="rId3"/>
          <a:stretch>
            <a:fillRect/>
          </a:stretch>
        </p:blipFill>
        <p:spPr>
          <a:xfrm>
            <a:off x="8165805" y="3259015"/>
            <a:ext cx="16251463" cy="7826517"/>
          </a:xfrm>
          <a:prstGeom prst="rect">
            <a:avLst/>
          </a:prstGeom>
        </p:spPr>
      </p:pic>
    </p:spTree>
    <p:extLst>
      <p:ext uri="{BB962C8B-B14F-4D97-AF65-F5344CB8AC3E}">
        <p14:creationId xmlns:p14="http://schemas.microsoft.com/office/powerpoint/2010/main" val="8669182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4"/>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23777392" y="12954840"/>
            <a:ext cx="271462" cy="247650"/>
          </a:xfrm>
        </p:spPr>
        <p:txBody>
          <a:bodyPr/>
          <a:lstStyle/>
          <a:p>
            <a:fld id="{86CB4B4D-7CA3-9044-876B-883B54F8677D}" type="slidenum">
              <a:rPr lang="en-US" smtClean="0"/>
              <a:pPr/>
              <a:t>27</a:t>
            </a:fld>
            <a:endParaRPr lang="en-US"/>
          </a:p>
        </p:txBody>
      </p:sp>
      <p:sp>
        <p:nvSpPr>
          <p:cNvPr id="10" name="Text Placeholder 9">
            <a:extLst>
              <a:ext uri="{FF2B5EF4-FFF2-40B4-BE49-F238E27FC236}">
                <a16:creationId xmlns:a16="http://schemas.microsoft.com/office/drawing/2014/main" id="{0057853B-EB12-B359-BDBE-00901FDE2332}"/>
              </a:ext>
            </a:extLst>
          </p:cNvPr>
          <p:cNvSpPr>
            <a:spLocks noGrp="1"/>
          </p:cNvSpPr>
          <p:nvPr>
            <p:ph type="body" sz="quarter" idx="13"/>
          </p:nvPr>
        </p:nvSpPr>
        <p:spPr>
          <a:xfrm>
            <a:off x="1064151" y="1524978"/>
            <a:ext cx="6846472" cy="7321310"/>
          </a:xfrm>
        </p:spPr>
        <p:txBody>
          <a:bodyPr lIns="0" tIns="0" rIns="0" bIns="0" anchor="t"/>
          <a:lstStyle/>
          <a:p>
            <a:endParaRPr lang="en-US" sz="3600" dirty="0"/>
          </a:p>
          <a:p>
            <a:r>
              <a:rPr lang="en-US" sz="3600" dirty="0"/>
              <a:t>The input to the Estimator primitive is a list of </a:t>
            </a:r>
            <a:r>
              <a:rPr lang="en-US" sz="3600" i="1" dirty="0"/>
              <a:t>primitive unified blocs (PUBs). </a:t>
            </a:r>
            <a:r>
              <a:rPr lang="en-US" sz="3600" dirty="0"/>
              <a:t>Each PUB consists of:</a:t>
            </a:r>
          </a:p>
          <a:p>
            <a:endParaRPr lang="en-US" sz="3600" dirty="0"/>
          </a:p>
          <a:p>
            <a:pPr marL="457200" indent="-457200">
              <a:buFont typeface="Arial"/>
              <a:buChar char="•"/>
            </a:pPr>
            <a:r>
              <a:rPr lang="en-US" sz="3600" dirty="0"/>
              <a:t>A single circuit without measurements</a:t>
            </a:r>
          </a:p>
          <a:p>
            <a:pPr marL="457200" indent="-457200">
              <a:buFont typeface="Arial"/>
              <a:buChar char="•"/>
            </a:pPr>
            <a:r>
              <a:rPr lang="en-US" sz="3600" dirty="0"/>
              <a:t>One or more observables</a:t>
            </a:r>
          </a:p>
          <a:p>
            <a:pPr marL="457200" indent="-457200">
              <a:buFont typeface="Arial"/>
              <a:buChar char="•"/>
            </a:pPr>
            <a:r>
              <a:rPr lang="en-US" sz="3600" dirty="0"/>
              <a:t>(Optional) One or more parameter values</a:t>
            </a:r>
          </a:p>
        </p:txBody>
      </p:sp>
      <p:pic>
        <p:nvPicPr>
          <p:cNvPr id="13" name="Picture 12" descr="A screenshot of a computer code&#10;&#10;Description automatically generated">
            <a:extLst>
              <a:ext uri="{FF2B5EF4-FFF2-40B4-BE49-F238E27FC236}">
                <a16:creationId xmlns:a16="http://schemas.microsoft.com/office/drawing/2014/main" id="{805A8F98-2B50-F157-E9D4-CD16E12952E6}"/>
              </a:ext>
            </a:extLst>
          </p:cNvPr>
          <p:cNvPicPr>
            <a:picLocks noChangeAspect="1"/>
          </p:cNvPicPr>
          <p:nvPr/>
        </p:nvPicPr>
        <p:blipFill>
          <a:blip r:embed="rId3"/>
          <a:stretch>
            <a:fillRect/>
          </a:stretch>
        </p:blipFill>
        <p:spPr>
          <a:xfrm>
            <a:off x="8640608" y="1774962"/>
            <a:ext cx="15610836" cy="9050300"/>
          </a:xfrm>
          <a:prstGeom prst="rect">
            <a:avLst/>
          </a:prstGeom>
        </p:spPr>
      </p:pic>
      <p:sp>
        <p:nvSpPr>
          <p:cNvPr id="2" name="Oval 1">
            <a:extLst>
              <a:ext uri="{FF2B5EF4-FFF2-40B4-BE49-F238E27FC236}">
                <a16:creationId xmlns:a16="http://schemas.microsoft.com/office/drawing/2014/main" id="{774E69C9-66BB-9394-C60E-7079558C05DE}"/>
              </a:ext>
            </a:extLst>
          </p:cNvPr>
          <p:cNvSpPr/>
          <p:nvPr/>
        </p:nvSpPr>
        <p:spPr bwMode="auto">
          <a:xfrm>
            <a:off x="7516495" y="8628324"/>
            <a:ext cx="16870680" cy="1064788"/>
          </a:xfrm>
          <a:prstGeom prst="ellips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s-ES_tradnl" sz="1400" b="0" i="0" u="none" strike="noStrike" cap="none" normalizeH="0" baseline="0" dirty="0">
              <a:ln>
                <a:solidFill>
                  <a:schemeClr val="accent2"/>
                </a:solidFill>
              </a:ln>
              <a:solidFill>
                <a:schemeClr val="bg1"/>
              </a:solidFill>
              <a:effectLst/>
              <a:latin typeface="+mn-lt"/>
            </a:endParaRPr>
          </a:p>
        </p:txBody>
      </p:sp>
      <p:sp>
        <p:nvSpPr>
          <p:cNvPr id="3" name="Oval 2">
            <a:extLst>
              <a:ext uri="{FF2B5EF4-FFF2-40B4-BE49-F238E27FC236}">
                <a16:creationId xmlns:a16="http://schemas.microsoft.com/office/drawing/2014/main" id="{D63FE5FE-8D1C-9C12-2CEE-3BAE0E1541AD}"/>
              </a:ext>
            </a:extLst>
          </p:cNvPr>
          <p:cNvSpPr/>
          <p:nvPr/>
        </p:nvSpPr>
        <p:spPr bwMode="auto">
          <a:xfrm>
            <a:off x="7668895" y="6038849"/>
            <a:ext cx="16870680" cy="1457325"/>
          </a:xfrm>
          <a:prstGeom prst="ellips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s-ES_tradnl" sz="1400" b="0" i="0" u="none" strike="noStrike" cap="none" normalizeH="0" baseline="0" dirty="0">
              <a:ln>
                <a:solidFill>
                  <a:schemeClr val="accent2"/>
                </a:solidFill>
              </a:ln>
              <a:solidFill>
                <a:schemeClr val="bg1"/>
              </a:solidFill>
              <a:effectLst/>
              <a:latin typeface="+mn-lt"/>
            </a:endParaRPr>
          </a:p>
        </p:txBody>
      </p:sp>
    </p:spTree>
    <p:extLst>
      <p:ext uri="{BB962C8B-B14F-4D97-AF65-F5344CB8AC3E}">
        <p14:creationId xmlns:p14="http://schemas.microsoft.com/office/powerpoint/2010/main" val="196604472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F969E-C129-30FB-AA3B-C0DEF7387E64}"/>
              </a:ext>
            </a:extLst>
          </p:cNvPr>
          <p:cNvSpPr/>
          <p:nvPr/>
        </p:nvSpPr>
        <p:spPr bwMode="auto">
          <a:xfrm flipH="1">
            <a:off x="0" y="0"/>
            <a:ext cx="6096001" cy="137160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4" name="Text Placeholder 3">
            <a:extLst>
              <a:ext uri="{FF2B5EF4-FFF2-40B4-BE49-F238E27FC236}">
                <a16:creationId xmlns:a16="http://schemas.microsoft.com/office/drawing/2014/main" id="{1F9B9B64-831E-004E-34DC-0F81C20C4701}"/>
              </a:ext>
            </a:extLst>
          </p:cNvPr>
          <p:cNvSpPr>
            <a:spLocks noGrp="1"/>
          </p:cNvSpPr>
          <p:nvPr>
            <p:ph type="body" sz="quarter" idx="11"/>
          </p:nvPr>
        </p:nvSpPr>
        <p:spPr>
          <a:xfrm>
            <a:off x="576072" y="3429000"/>
            <a:ext cx="4462459" cy="8572500"/>
          </a:xfrm>
        </p:spPr>
        <p:txBody>
          <a:bodyPr lIns="0" tIns="0" rIns="0" bIns="0" anchor="t"/>
          <a:lstStyle/>
          <a:p>
            <a:pPr>
              <a:lnSpc>
                <a:spcPct val="100000"/>
              </a:lnSpc>
            </a:pPr>
            <a:r>
              <a:rPr lang="en-GB" sz="5400" dirty="0">
                <a:latin typeface="IBM Plex Sans Light"/>
              </a:rPr>
              <a:t>You can customize </a:t>
            </a:r>
            <a:r>
              <a:rPr lang="en-GB" sz="5400" dirty="0" err="1">
                <a:latin typeface="IBM Plex Sans Light"/>
              </a:rPr>
              <a:t>Qiskit</a:t>
            </a:r>
            <a:r>
              <a:rPr lang="en-GB" sz="5400" dirty="0">
                <a:latin typeface="IBM Plex Sans Light"/>
              </a:rPr>
              <a:t> Runtime </a:t>
            </a:r>
            <a:r>
              <a:rPr lang="en-GB" sz="5400" dirty="0" err="1">
                <a:latin typeface="IBM Plex Sans Light"/>
              </a:rPr>
              <a:t>behavior</a:t>
            </a:r>
            <a:endParaRPr lang="en-GB" sz="5400" dirty="0">
              <a:latin typeface="IBM Plex Sans Light"/>
            </a:endParaRPr>
          </a:p>
        </p:txBody>
      </p:sp>
      <p:sp>
        <p:nvSpPr>
          <p:cNvPr id="5" name="Text Placeholder 4">
            <a:extLst>
              <a:ext uri="{FF2B5EF4-FFF2-40B4-BE49-F238E27FC236}">
                <a16:creationId xmlns:a16="http://schemas.microsoft.com/office/drawing/2014/main" id="{350D1E70-8532-FF51-2AE2-4D02DAECD50D}"/>
              </a:ext>
            </a:extLst>
          </p:cNvPr>
          <p:cNvSpPr>
            <a:spLocks noGrp="1"/>
          </p:cNvSpPr>
          <p:nvPr>
            <p:ph type="body" sz="quarter" idx="12"/>
          </p:nvPr>
        </p:nvSpPr>
        <p:spPr>
          <a:xfrm>
            <a:off x="6637613" y="1062154"/>
            <a:ext cx="4734507" cy="10629900"/>
          </a:xfrm>
        </p:spPr>
        <p:txBody>
          <a:bodyPr lIns="0" tIns="0" rIns="0" bIns="0" anchor="t"/>
          <a:lstStyle/>
          <a:p>
            <a:pPr>
              <a:lnSpc>
                <a:spcPct val="100000"/>
              </a:lnSpc>
            </a:pPr>
            <a:r>
              <a:rPr lang="en-GB" sz="6000" dirty="0">
                <a:latin typeface="IBM Plex Sans Light"/>
              </a:rPr>
              <a:t>Shots</a:t>
            </a:r>
            <a:endParaRPr lang="en-GB" sz="2800" dirty="0">
              <a:latin typeface="IBM Plex Sans Light" panose="020B0403050203000203" pitchFamily="34" charset="0"/>
            </a:endParaRPr>
          </a:p>
          <a:p>
            <a:pPr>
              <a:lnSpc>
                <a:spcPct val="100000"/>
              </a:lnSpc>
            </a:pPr>
            <a:endParaRPr lang="en-GB" sz="2800" dirty="0">
              <a:latin typeface="IBM Plex Sans Light" panose="020B0403050203000203" pitchFamily="34" charset="0"/>
            </a:endParaRPr>
          </a:p>
          <a:p>
            <a:r>
              <a:rPr lang="en-GB" sz="3200" dirty="0">
                <a:latin typeface="IBM Plex Sans Light"/>
              </a:rPr>
              <a:t>The number of measurements. </a:t>
            </a:r>
          </a:p>
          <a:p>
            <a:endParaRPr lang="en-GB" sz="3200" dirty="0">
              <a:latin typeface="IBM Plex Sans Light"/>
            </a:endParaRPr>
          </a:p>
          <a:p>
            <a:r>
              <a:rPr lang="en-GB" sz="3200" dirty="0">
                <a:latin typeface="IBM Plex Sans Light"/>
              </a:rPr>
              <a:t>More shots reduce statistical error but increase running time.</a:t>
            </a:r>
          </a:p>
        </p:txBody>
      </p:sp>
      <p:sp>
        <p:nvSpPr>
          <p:cNvPr id="23" name="Slide Number Placeholder 7">
            <a:extLst>
              <a:ext uri="{FF2B5EF4-FFF2-40B4-BE49-F238E27FC236}">
                <a16:creationId xmlns:a16="http://schemas.microsoft.com/office/drawing/2014/main" id="{AC850ADB-230C-329B-2B03-1948043FBD08}"/>
              </a:ext>
            </a:extLst>
          </p:cNvPr>
          <p:cNvSpPr>
            <a:spLocks noGrp="1"/>
          </p:cNvSpPr>
          <p:nvPr>
            <p:ph type="sldNum" sz="quarter" idx="4"/>
          </p:nvPr>
        </p:nvSpPr>
        <p:spPr/>
        <p:txBody>
          <a:bodyPr/>
          <a:lstStyle/>
          <a:p>
            <a:fld id="{59395FB3-9C97-154F-86B2-7E381B951268}" type="slidenum">
              <a:rPr lang="en-US" dirty="0" smtClean="0"/>
              <a:pPr/>
              <a:t>28</a:t>
            </a:fld>
            <a:endParaRPr lang="en-US" dirty="0"/>
          </a:p>
        </p:txBody>
      </p:sp>
      <p:cxnSp>
        <p:nvCxnSpPr>
          <p:cNvPr id="8" name="Straight Connector 7">
            <a:extLst>
              <a:ext uri="{FF2B5EF4-FFF2-40B4-BE49-F238E27FC236}">
                <a16:creationId xmlns:a16="http://schemas.microsoft.com/office/drawing/2014/main" id="{1BA7334C-DCBF-DF5C-F656-9960C8095B5D}"/>
              </a:ext>
            </a:extLst>
          </p:cNvPr>
          <p:cNvCxnSpPr>
            <a:cxnSpLocks/>
          </p:cNvCxnSpPr>
          <p:nvPr/>
        </p:nvCxnSpPr>
        <p:spPr bwMode="auto">
          <a:xfrm flipV="1">
            <a:off x="12192000" y="1028700"/>
            <a:ext cx="1587" cy="109728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E9944758-3C7F-A983-A356-3C3C3DC81141}"/>
              </a:ext>
            </a:extLst>
          </p:cNvPr>
          <p:cNvSpPr>
            <a:spLocks noGrp="1"/>
          </p:cNvSpPr>
          <p:nvPr>
            <p:ph type="ftr" sz="quarter" idx="18"/>
          </p:nvPr>
        </p:nvSpPr>
        <p:spPr/>
        <p:txBody>
          <a:bodyPr/>
          <a:lstStyle/>
          <a:p>
            <a:r>
              <a:rPr lang="en-US"/>
              <a:t>Qiskit Global Summer School 2024 </a:t>
            </a:r>
            <a:endParaRPr lang="en-US" dirty="0"/>
          </a:p>
        </p:txBody>
      </p:sp>
      <p:sp>
        <p:nvSpPr>
          <p:cNvPr id="14" name="Text Placeholder 13">
            <a:extLst>
              <a:ext uri="{FF2B5EF4-FFF2-40B4-BE49-F238E27FC236}">
                <a16:creationId xmlns:a16="http://schemas.microsoft.com/office/drawing/2014/main" id="{0EAF2E5F-3052-0F5E-7BAD-F5EB0B5BE235}"/>
              </a:ext>
            </a:extLst>
          </p:cNvPr>
          <p:cNvSpPr>
            <a:spLocks noGrp="1"/>
          </p:cNvSpPr>
          <p:nvPr>
            <p:ph type="body" sz="quarter" idx="13"/>
          </p:nvPr>
        </p:nvSpPr>
        <p:spPr>
          <a:xfrm>
            <a:off x="18858103" y="1028700"/>
            <a:ext cx="4953000" cy="10629900"/>
          </a:xfrm>
        </p:spPr>
        <p:txBody>
          <a:bodyPr lIns="0" tIns="0" rIns="0" bIns="0" anchor="t"/>
          <a:lstStyle/>
          <a:p>
            <a:r>
              <a:rPr lang="en-US" sz="6000" dirty="0">
                <a:latin typeface="IBM Plex Sans Light"/>
              </a:rPr>
              <a:t>Error mitigation </a:t>
            </a:r>
          </a:p>
          <a:p>
            <a:endParaRPr lang="en-US" sz="2800" dirty="0">
              <a:latin typeface="IBM Plex Sans Light"/>
            </a:endParaRPr>
          </a:p>
          <a:p>
            <a:r>
              <a:rPr lang="en-US" sz="3200" dirty="0">
                <a:latin typeface="IBM Plex Sans Light"/>
              </a:rPr>
              <a:t>Reduce the effects of device noise after execution.</a:t>
            </a:r>
          </a:p>
          <a:p>
            <a:endParaRPr lang="en-US" sz="3200" dirty="0">
              <a:latin typeface="IBM Plex Sans Light"/>
            </a:endParaRPr>
          </a:p>
          <a:p>
            <a:pPr marL="457200" indent="-457200">
              <a:buFont typeface="Arial" panose="020B0604020202020204" pitchFamily="34" charset="0"/>
              <a:buChar char="•"/>
            </a:pPr>
            <a:r>
              <a:rPr lang="en-US" sz="2800" b="0" i="0" u="none" strike="noStrike" dirty="0">
                <a:solidFill>
                  <a:srgbClr val="343A3F"/>
                </a:solidFill>
                <a:effectLst/>
                <a:highlight>
                  <a:srgbClr val="FFFFFF"/>
                </a:highlight>
              </a:rPr>
              <a:t>Twirled Readout Error </a:t>
            </a:r>
            <a:r>
              <a:rPr lang="en-US" sz="2800" b="0" i="0" u="none" strike="noStrike" dirty="0" err="1">
                <a:solidFill>
                  <a:srgbClr val="343A3F"/>
                </a:solidFill>
                <a:effectLst/>
                <a:highlight>
                  <a:srgbClr val="FFFFFF"/>
                </a:highlight>
              </a:rPr>
              <a:t>eXtinction</a:t>
            </a:r>
            <a:r>
              <a:rPr lang="en-US" sz="2800" b="0" i="0" u="none" strike="noStrike" dirty="0">
                <a:solidFill>
                  <a:srgbClr val="343A3F"/>
                </a:solidFill>
                <a:effectLst/>
                <a:highlight>
                  <a:srgbClr val="FFFFFF"/>
                </a:highlight>
              </a:rPr>
              <a:t> (TREX) measurement twirling</a:t>
            </a:r>
          </a:p>
          <a:p>
            <a:pPr marL="457200" indent="-457200">
              <a:buFont typeface="Arial" panose="020B0604020202020204" pitchFamily="34" charset="0"/>
              <a:buChar char="•"/>
            </a:pPr>
            <a:r>
              <a:rPr lang="en-US" sz="2800" dirty="0">
                <a:solidFill>
                  <a:srgbClr val="343A3F"/>
                </a:solidFill>
                <a:highlight>
                  <a:srgbClr val="FFFFFF"/>
                </a:highlight>
              </a:rPr>
              <a:t>Zero Noise Extrapolation (ZNE)</a:t>
            </a:r>
          </a:p>
          <a:p>
            <a:endParaRPr lang="en-US" sz="3200" dirty="0">
              <a:latin typeface="IBM Plex Sans Light"/>
            </a:endParaRPr>
          </a:p>
          <a:p>
            <a:r>
              <a:rPr lang="en-US" sz="3200" dirty="0">
                <a:latin typeface="IBM Plex Sans Light"/>
              </a:rPr>
              <a:t>Downside: computational overhead</a:t>
            </a:r>
          </a:p>
        </p:txBody>
      </p:sp>
      <p:cxnSp>
        <p:nvCxnSpPr>
          <p:cNvPr id="10" name="Straight Connector 9">
            <a:extLst>
              <a:ext uri="{FF2B5EF4-FFF2-40B4-BE49-F238E27FC236}">
                <a16:creationId xmlns:a16="http://schemas.microsoft.com/office/drawing/2014/main" id="{BFE65D73-7283-CE79-8AD6-65941681E51B}"/>
              </a:ext>
            </a:extLst>
          </p:cNvPr>
          <p:cNvCxnSpPr>
            <a:cxnSpLocks/>
          </p:cNvCxnSpPr>
          <p:nvPr/>
        </p:nvCxnSpPr>
        <p:spPr bwMode="auto">
          <a:xfrm flipV="1">
            <a:off x="18286413" y="1028700"/>
            <a:ext cx="1587" cy="109728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FD6243A5-D907-67DC-C4BC-D314B806856F}"/>
              </a:ext>
            </a:extLst>
          </p:cNvPr>
          <p:cNvSpPr txBox="1">
            <a:spLocks/>
          </p:cNvSpPr>
          <p:nvPr/>
        </p:nvSpPr>
        <p:spPr>
          <a:xfrm>
            <a:off x="12735199" y="1062154"/>
            <a:ext cx="4953000" cy="10629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000" kern="0" dirty="0">
                <a:latin typeface="IBM Plex Sans Light"/>
              </a:rPr>
              <a:t>Error suppression </a:t>
            </a:r>
          </a:p>
          <a:p>
            <a:endParaRPr lang="en-US" sz="2800" kern="0" dirty="0">
              <a:latin typeface="IBM Plex Sans Light"/>
            </a:endParaRPr>
          </a:p>
          <a:p>
            <a:r>
              <a:rPr lang="en-US" sz="3200" kern="0" dirty="0">
                <a:latin typeface="IBM Plex Sans Light"/>
              </a:rPr>
              <a:t>Use dynamical decoupling to reduce decoherence during execution.</a:t>
            </a:r>
          </a:p>
          <a:p>
            <a:endParaRPr lang="en-US" sz="3200" kern="0" dirty="0">
              <a:latin typeface="IBM Plex Sans Light"/>
            </a:endParaRPr>
          </a:p>
          <a:p>
            <a:r>
              <a:rPr lang="en-US" sz="3200" kern="0" dirty="0">
                <a:latin typeface="IBM Plex Sans Light"/>
              </a:rPr>
              <a:t>Caveat: requires delays between gate executions, so it’s not always possible.</a:t>
            </a:r>
          </a:p>
        </p:txBody>
      </p:sp>
    </p:spTree>
    <p:extLst>
      <p:ext uri="{BB962C8B-B14F-4D97-AF65-F5344CB8AC3E}">
        <p14:creationId xmlns:p14="http://schemas.microsoft.com/office/powerpoint/2010/main" val="1356553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E319-8093-DB9A-4CE7-6248393F9B44}"/>
              </a:ext>
            </a:extLst>
          </p:cNvPr>
          <p:cNvSpPr>
            <a:spLocks noGrp="1"/>
          </p:cNvSpPr>
          <p:nvPr>
            <p:ph type="title"/>
          </p:nvPr>
        </p:nvSpPr>
        <p:spPr>
          <a:xfrm>
            <a:off x="1427956" y="1505146"/>
            <a:ext cx="11618912" cy="1127640"/>
          </a:xfrm>
        </p:spPr>
        <p:txBody>
          <a:bodyPr/>
          <a:lstStyle/>
          <a:p>
            <a:r>
              <a:rPr lang="en-US" sz="9600" dirty="0"/>
              <a:t>Execution modes</a:t>
            </a:r>
          </a:p>
        </p:txBody>
      </p:sp>
      <p:sp>
        <p:nvSpPr>
          <p:cNvPr id="3" name="Footer Placeholder 2">
            <a:extLst>
              <a:ext uri="{FF2B5EF4-FFF2-40B4-BE49-F238E27FC236}">
                <a16:creationId xmlns:a16="http://schemas.microsoft.com/office/drawing/2014/main" id="{C9C1BB55-84FB-FD5A-2D47-E45700D6AEF2}"/>
              </a:ext>
            </a:extLst>
          </p:cNvPr>
          <p:cNvSpPr>
            <a:spLocks noGrp="1"/>
          </p:cNvSpPr>
          <p:nvPr>
            <p:ph type="ftr" sz="quarter" idx="18"/>
          </p:nvPr>
        </p:nvSpPr>
        <p:spPr/>
        <p:txBody>
          <a:bodyPr/>
          <a:lstStyle/>
          <a:p>
            <a:r>
              <a:rPr lang="en-US"/>
              <a:t>Qiskit Global Summer School 2024 </a:t>
            </a:r>
          </a:p>
        </p:txBody>
      </p:sp>
      <p:sp>
        <p:nvSpPr>
          <p:cNvPr id="4" name="Slide Number Placeholder 3">
            <a:extLst>
              <a:ext uri="{FF2B5EF4-FFF2-40B4-BE49-F238E27FC236}">
                <a16:creationId xmlns:a16="http://schemas.microsoft.com/office/drawing/2014/main" id="{511CE23E-D526-73E3-6C26-2E97AC726B58}"/>
              </a:ext>
            </a:extLst>
          </p:cNvPr>
          <p:cNvSpPr>
            <a:spLocks noGrp="1"/>
          </p:cNvSpPr>
          <p:nvPr>
            <p:ph type="sldNum" sz="quarter" idx="4"/>
          </p:nvPr>
        </p:nvSpPr>
        <p:spPr/>
        <p:txBody>
          <a:bodyPr/>
          <a:lstStyle/>
          <a:p>
            <a:fld id="{86CB4B4D-7CA3-9044-876B-883B54F8677D}" type="slidenum">
              <a:rPr lang="en-US" smtClean="0"/>
              <a:pPr/>
              <a:t>29</a:t>
            </a:fld>
            <a:endParaRPr lang="en-US"/>
          </a:p>
        </p:txBody>
      </p:sp>
      <p:sp>
        <p:nvSpPr>
          <p:cNvPr id="5" name="Title 1">
            <a:extLst>
              <a:ext uri="{FF2B5EF4-FFF2-40B4-BE49-F238E27FC236}">
                <a16:creationId xmlns:a16="http://schemas.microsoft.com/office/drawing/2014/main" id="{0A76FBCC-E183-63A2-B314-6D7B10223DA5}"/>
              </a:ext>
            </a:extLst>
          </p:cNvPr>
          <p:cNvSpPr txBox="1">
            <a:spLocks/>
          </p:cNvSpPr>
          <p:nvPr/>
        </p:nvSpPr>
        <p:spPr>
          <a:xfrm>
            <a:off x="3359888" y="3723396"/>
            <a:ext cx="14120037" cy="4763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571500" indent="-571500">
              <a:lnSpc>
                <a:spcPct val="150000"/>
              </a:lnSpc>
              <a:buFont typeface="Arial" panose="020B0604020202020204" pitchFamily="34" charset="0"/>
              <a:buChar char="•"/>
            </a:pPr>
            <a:r>
              <a:rPr lang="en-US" sz="6000" kern="0" dirty="0"/>
              <a:t>Single job</a:t>
            </a:r>
          </a:p>
          <a:p>
            <a:pPr marL="571500" indent="-571500">
              <a:lnSpc>
                <a:spcPct val="150000"/>
              </a:lnSpc>
              <a:buFont typeface="Arial" panose="020B0604020202020204" pitchFamily="34" charset="0"/>
              <a:buChar char="•"/>
            </a:pPr>
            <a:r>
              <a:rPr lang="en-US" sz="6000" kern="0" dirty="0">
                <a:latin typeface="IBM Plex Sans ExtLt"/>
              </a:rPr>
              <a:t>Batch: multiple concurrent jobs</a:t>
            </a:r>
          </a:p>
          <a:p>
            <a:pPr marL="571500" indent="-571500">
              <a:lnSpc>
                <a:spcPct val="150000"/>
              </a:lnSpc>
              <a:buFont typeface="Arial" panose="020B0604020202020204" pitchFamily="34" charset="0"/>
              <a:buChar char="•"/>
            </a:pPr>
            <a:r>
              <a:rPr lang="en-US" sz="6000" kern="0" dirty="0">
                <a:latin typeface="IBM Plex Sans ExtLt"/>
              </a:rPr>
              <a:t>Session: iterative workload</a:t>
            </a:r>
            <a:endParaRPr lang="en-US" sz="8000" kern="0" dirty="0">
              <a:latin typeface="IBM Plex Sans ExtLt"/>
            </a:endParaRPr>
          </a:p>
        </p:txBody>
      </p:sp>
    </p:spTree>
    <p:extLst>
      <p:ext uri="{BB962C8B-B14F-4D97-AF65-F5344CB8AC3E}">
        <p14:creationId xmlns:p14="http://schemas.microsoft.com/office/powerpoint/2010/main" val="235377681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E415-15CA-C948-6EB7-AF21648877AF}"/>
              </a:ext>
            </a:extLst>
          </p:cNvPr>
          <p:cNvSpPr>
            <a:spLocks noGrp="1"/>
          </p:cNvSpPr>
          <p:nvPr>
            <p:ph type="title"/>
          </p:nvPr>
        </p:nvSpPr>
        <p:spPr>
          <a:xfrm>
            <a:off x="1291338" y="4271468"/>
            <a:ext cx="6959527" cy="4255843"/>
          </a:xfrm>
        </p:spPr>
        <p:txBody>
          <a:bodyPr lIns="0" tIns="0" rIns="0" bIns="0" anchor="t"/>
          <a:lstStyle/>
          <a:p>
            <a:r>
              <a:rPr lang="en-US" sz="7200" dirty="0"/>
              <a:t>Example final result</a:t>
            </a:r>
          </a:p>
        </p:txBody>
      </p:sp>
      <p:sp>
        <p:nvSpPr>
          <p:cNvPr id="5" name="Footer Placeholder 4">
            <a:extLst>
              <a:ext uri="{FF2B5EF4-FFF2-40B4-BE49-F238E27FC236}">
                <a16:creationId xmlns:a16="http://schemas.microsoft.com/office/drawing/2014/main" id="{E1FA9C81-981E-542D-D72E-8183C26FC589}"/>
              </a:ext>
            </a:extLst>
          </p:cNvPr>
          <p:cNvSpPr>
            <a:spLocks noGrp="1"/>
          </p:cNvSpPr>
          <p:nvPr>
            <p:ph type="ftr" sz="quarter" idx="18"/>
          </p:nvPr>
        </p:nvSpPr>
        <p:spPr/>
        <p:txBody>
          <a:bodyPr/>
          <a:lstStyle/>
          <a:p>
            <a:r>
              <a:rPr lang="en-US"/>
              <a:t>Qiskit Global Summer School 2024 </a:t>
            </a:r>
            <a:endParaRPr lang="en-US" dirty="0"/>
          </a:p>
        </p:txBody>
      </p:sp>
      <p:sp>
        <p:nvSpPr>
          <p:cNvPr id="6" name="Slide Number Placeholder 5">
            <a:extLst>
              <a:ext uri="{FF2B5EF4-FFF2-40B4-BE49-F238E27FC236}">
                <a16:creationId xmlns:a16="http://schemas.microsoft.com/office/drawing/2014/main" id="{108C758F-270F-528E-45BE-CBB421544710}"/>
              </a:ext>
            </a:extLst>
          </p:cNvPr>
          <p:cNvSpPr>
            <a:spLocks noGrp="1"/>
          </p:cNvSpPr>
          <p:nvPr>
            <p:ph type="sldNum" sz="quarter" idx="4"/>
          </p:nvPr>
        </p:nvSpPr>
        <p:spPr/>
        <p:txBody>
          <a:bodyPr/>
          <a:lstStyle/>
          <a:p>
            <a:fld id="{86CB4B4D-7CA3-9044-876B-883B54F8677D}" type="slidenum">
              <a:rPr lang="en-US" smtClean="0"/>
              <a:pPr/>
              <a:t>3</a:t>
            </a:fld>
            <a:endParaRPr lang="en-US"/>
          </a:p>
        </p:txBody>
      </p:sp>
      <p:pic>
        <p:nvPicPr>
          <p:cNvPr id="8" name="Picture 2">
            <a:extLst>
              <a:ext uri="{FF2B5EF4-FFF2-40B4-BE49-F238E27FC236}">
                <a16:creationId xmlns:a16="http://schemas.microsoft.com/office/drawing/2014/main" id="{40039B57-6663-4CB5-9C5D-45420B92F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094" y="1389538"/>
            <a:ext cx="13287251" cy="949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52467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2"/>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10"/>
          </p:nvPr>
        </p:nvSpPr>
        <p:spPr/>
        <p:txBody>
          <a:bodyPr/>
          <a:lstStyle/>
          <a:p>
            <a:fld id="{86CB4B4D-7CA3-9044-876B-883B54F8677D}" type="slidenum">
              <a:rPr lang="en-US" smtClean="0"/>
              <a:pPr/>
              <a:t>30</a:t>
            </a:fld>
            <a:endParaRPr lang="en-US"/>
          </a:p>
        </p:txBody>
      </p:sp>
      <p:pic>
        <p:nvPicPr>
          <p:cNvPr id="3" name="Picture 2" descr="This diagram illustrates jobs submitted in a batch.  It shows five jobs, numbered 0 through 4, in a queue. The jobs are a mix of Estimator and Sampler.">
            <a:extLst>
              <a:ext uri="{FF2B5EF4-FFF2-40B4-BE49-F238E27FC236}">
                <a16:creationId xmlns:a16="http://schemas.microsoft.com/office/drawing/2014/main" id="{47A097C3-B7D6-BCB1-373B-75157D486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635" y="7444670"/>
            <a:ext cx="18657407" cy="288078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FB702BD-8A17-84CA-820F-A627A2239CC9}"/>
              </a:ext>
            </a:extLst>
          </p:cNvPr>
          <p:cNvSpPr txBox="1">
            <a:spLocks/>
          </p:cNvSpPr>
          <p:nvPr/>
        </p:nvSpPr>
        <p:spPr>
          <a:xfrm>
            <a:off x="2778796" y="1791673"/>
            <a:ext cx="14464175" cy="4800599"/>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5400" dirty="0">
                <a:latin typeface="+mj-lt"/>
              </a:rPr>
              <a:t>Benefits of batch mode versus a single job with multiple circuits:</a:t>
            </a:r>
          </a:p>
          <a:p>
            <a:endParaRPr lang="en-US" sz="5400" dirty="0">
              <a:latin typeface="+mj-lt"/>
            </a:endParaRPr>
          </a:p>
          <a:p>
            <a:pPr marL="685800" indent="-685800">
              <a:buFont typeface="Arial" panose="020B0604020202020204" pitchFamily="34" charset="0"/>
              <a:buChar char="•"/>
            </a:pPr>
            <a:r>
              <a:rPr lang="en-US" sz="5400" dirty="0">
                <a:latin typeface="+mj-lt"/>
              </a:rPr>
              <a:t>better concurrency of classical processing</a:t>
            </a:r>
          </a:p>
          <a:p>
            <a:pPr marL="685800" indent="-685800">
              <a:buFont typeface="Arial" panose="020B0604020202020204" pitchFamily="34" charset="0"/>
              <a:buChar char="•"/>
            </a:pPr>
            <a:r>
              <a:rPr lang="en-US" sz="5400" dirty="0">
                <a:latin typeface="+mj-lt"/>
              </a:rPr>
              <a:t>get individual results sooner</a:t>
            </a:r>
          </a:p>
          <a:p>
            <a:pPr marL="685800" indent="-685800">
              <a:buFont typeface="Arial" panose="020B0604020202020204" pitchFamily="34" charset="0"/>
              <a:buChar char="•"/>
            </a:pPr>
            <a:endParaRPr lang="en-US" sz="5400" dirty="0">
              <a:latin typeface="+mj-lt"/>
            </a:endParaRPr>
          </a:p>
        </p:txBody>
      </p:sp>
    </p:spTree>
    <p:extLst>
      <p:ext uri="{BB962C8B-B14F-4D97-AF65-F5344CB8AC3E}">
        <p14:creationId xmlns:p14="http://schemas.microsoft.com/office/powerpoint/2010/main" val="15907194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2"/>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10"/>
          </p:nvPr>
        </p:nvSpPr>
        <p:spPr/>
        <p:txBody>
          <a:bodyPr/>
          <a:lstStyle/>
          <a:p>
            <a:fld id="{86CB4B4D-7CA3-9044-876B-883B54F8677D}" type="slidenum">
              <a:rPr lang="en-US" smtClean="0"/>
              <a:pPr/>
              <a:t>31</a:t>
            </a:fld>
            <a:endParaRPr lang="en-US"/>
          </a:p>
        </p:txBody>
      </p:sp>
      <p:sp>
        <p:nvSpPr>
          <p:cNvPr id="2" name="Title 1">
            <a:extLst>
              <a:ext uri="{FF2B5EF4-FFF2-40B4-BE49-F238E27FC236}">
                <a16:creationId xmlns:a16="http://schemas.microsoft.com/office/drawing/2014/main" id="{19AAB82B-0B06-397E-9D27-379DF8650B8F}"/>
              </a:ext>
            </a:extLst>
          </p:cNvPr>
          <p:cNvSpPr>
            <a:spLocks noGrp="1"/>
          </p:cNvSpPr>
          <p:nvPr>
            <p:ph type="title"/>
          </p:nvPr>
        </p:nvSpPr>
        <p:spPr>
          <a:xfrm>
            <a:off x="1385425" y="1151920"/>
            <a:ext cx="18582518" cy="1127640"/>
          </a:xfrm>
        </p:spPr>
        <p:txBody>
          <a:bodyPr/>
          <a:lstStyle/>
          <a:p>
            <a:r>
              <a:rPr lang="en-US" sz="7200" dirty="0"/>
              <a:t>Batch mode</a:t>
            </a:r>
          </a:p>
        </p:txBody>
      </p:sp>
      <p:pic>
        <p:nvPicPr>
          <p:cNvPr id="10" name="Picture 9" descr="A computer screen shot of a program&#10;&#10;Description automatically generated">
            <a:extLst>
              <a:ext uri="{FF2B5EF4-FFF2-40B4-BE49-F238E27FC236}">
                <a16:creationId xmlns:a16="http://schemas.microsoft.com/office/drawing/2014/main" id="{33D68AED-D29A-ECA1-2F31-2432A699AD13}"/>
              </a:ext>
            </a:extLst>
          </p:cNvPr>
          <p:cNvPicPr>
            <a:picLocks noChangeAspect="1"/>
          </p:cNvPicPr>
          <p:nvPr/>
        </p:nvPicPr>
        <p:blipFill>
          <a:blip r:embed="rId3"/>
          <a:stretch>
            <a:fillRect/>
          </a:stretch>
        </p:blipFill>
        <p:spPr>
          <a:xfrm>
            <a:off x="2092440" y="3286248"/>
            <a:ext cx="19287894" cy="7730095"/>
          </a:xfrm>
          <a:prstGeom prst="rect">
            <a:avLst/>
          </a:prstGeom>
        </p:spPr>
      </p:pic>
    </p:spTree>
    <p:extLst>
      <p:ext uri="{BB962C8B-B14F-4D97-AF65-F5344CB8AC3E}">
        <p14:creationId xmlns:p14="http://schemas.microsoft.com/office/powerpoint/2010/main" val="135152918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2"/>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10"/>
          </p:nvPr>
        </p:nvSpPr>
        <p:spPr/>
        <p:txBody>
          <a:bodyPr/>
          <a:lstStyle/>
          <a:p>
            <a:fld id="{86CB4B4D-7CA3-9044-876B-883B54F8677D}" type="slidenum">
              <a:rPr lang="en-US" smtClean="0"/>
              <a:pPr/>
              <a:t>32</a:t>
            </a:fld>
            <a:endParaRPr lang="en-US"/>
          </a:p>
        </p:txBody>
      </p:sp>
      <p:pic>
        <p:nvPicPr>
          <p:cNvPr id="18" name="Picture 17">
            <a:extLst>
              <a:ext uri="{FF2B5EF4-FFF2-40B4-BE49-F238E27FC236}">
                <a16:creationId xmlns:a16="http://schemas.microsoft.com/office/drawing/2014/main" id="{9A6AA178-4DF3-8AF6-34A6-2E9D632B3BCC}"/>
              </a:ext>
            </a:extLst>
          </p:cNvPr>
          <p:cNvPicPr>
            <a:picLocks noChangeAspect="1"/>
          </p:cNvPicPr>
          <p:nvPr/>
        </p:nvPicPr>
        <p:blipFill rotWithShape="1">
          <a:blip r:embed="rId3"/>
          <a:srcRect t="18357"/>
          <a:stretch/>
        </p:blipFill>
        <p:spPr>
          <a:xfrm>
            <a:off x="0" y="5146158"/>
            <a:ext cx="24394102" cy="6563448"/>
          </a:xfrm>
          <a:prstGeom prst="rect">
            <a:avLst/>
          </a:prstGeom>
        </p:spPr>
      </p:pic>
      <p:sp>
        <p:nvSpPr>
          <p:cNvPr id="2" name="Title 1">
            <a:extLst>
              <a:ext uri="{FF2B5EF4-FFF2-40B4-BE49-F238E27FC236}">
                <a16:creationId xmlns:a16="http://schemas.microsoft.com/office/drawing/2014/main" id="{19AAB82B-0B06-397E-9D27-379DF8650B8F}"/>
              </a:ext>
            </a:extLst>
          </p:cNvPr>
          <p:cNvSpPr>
            <a:spLocks noGrp="1"/>
          </p:cNvSpPr>
          <p:nvPr>
            <p:ph type="title"/>
          </p:nvPr>
        </p:nvSpPr>
        <p:spPr>
          <a:xfrm>
            <a:off x="1385425" y="1151920"/>
            <a:ext cx="18582518" cy="1127640"/>
          </a:xfrm>
        </p:spPr>
        <p:txBody>
          <a:bodyPr/>
          <a:lstStyle/>
          <a:p>
            <a:r>
              <a:rPr lang="en-US" sz="7200" dirty="0"/>
              <a:t>Sessions allow iterative workloads, like VQE.</a:t>
            </a:r>
          </a:p>
        </p:txBody>
      </p:sp>
    </p:spTree>
    <p:extLst>
      <p:ext uri="{BB962C8B-B14F-4D97-AF65-F5344CB8AC3E}">
        <p14:creationId xmlns:p14="http://schemas.microsoft.com/office/powerpoint/2010/main" val="29951799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4"/>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23713597" y="12870910"/>
            <a:ext cx="271462" cy="247650"/>
          </a:xfrm>
        </p:spPr>
        <p:txBody>
          <a:bodyPr/>
          <a:lstStyle/>
          <a:p>
            <a:fld id="{86CB4B4D-7CA3-9044-876B-883B54F8677D}" type="slidenum">
              <a:rPr lang="en-US" smtClean="0"/>
              <a:pPr/>
              <a:t>33</a:t>
            </a:fld>
            <a:endParaRPr lang="en-US"/>
          </a:p>
        </p:txBody>
      </p:sp>
      <p:pic>
        <p:nvPicPr>
          <p:cNvPr id="7" name="Picture 6">
            <a:extLst>
              <a:ext uri="{FF2B5EF4-FFF2-40B4-BE49-F238E27FC236}">
                <a16:creationId xmlns:a16="http://schemas.microsoft.com/office/drawing/2014/main" id="{A6778750-0C49-7CF7-B97E-CAC5F994273C}"/>
              </a:ext>
            </a:extLst>
          </p:cNvPr>
          <p:cNvPicPr>
            <a:picLocks noChangeAspect="1"/>
          </p:cNvPicPr>
          <p:nvPr/>
        </p:nvPicPr>
        <p:blipFill>
          <a:blip r:embed="rId3"/>
          <a:stretch>
            <a:fillRect/>
          </a:stretch>
        </p:blipFill>
        <p:spPr>
          <a:xfrm>
            <a:off x="2094036" y="3064075"/>
            <a:ext cx="19046021" cy="7281452"/>
          </a:xfrm>
          <a:prstGeom prst="rect">
            <a:avLst/>
          </a:prstGeom>
        </p:spPr>
      </p:pic>
      <p:sp>
        <p:nvSpPr>
          <p:cNvPr id="8" name="Title 1">
            <a:extLst>
              <a:ext uri="{FF2B5EF4-FFF2-40B4-BE49-F238E27FC236}">
                <a16:creationId xmlns:a16="http://schemas.microsoft.com/office/drawing/2014/main" id="{163DE238-5AB4-B54E-0D96-91B26CC298BF}"/>
              </a:ext>
            </a:extLst>
          </p:cNvPr>
          <p:cNvSpPr>
            <a:spLocks noGrp="1"/>
          </p:cNvSpPr>
          <p:nvPr>
            <p:ph type="title"/>
          </p:nvPr>
        </p:nvSpPr>
        <p:spPr>
          <a:xfrm>
            <a:off x="1385425" y="1151920"/>
            <a:ext cx="18582518" cy="1127640"/>
          </a:xfrm>
        </p:spPr>
        <p:txBody>
          <a:bodyPr/>
          <a:lstStyle/>
          <a:p>
            <a:r>
              <a:rPr lang="en-US" sz="7200" dirty="0"/>
              <a:t>Sessions</a:t>
            </a:r>
          </a:p>
        </p:txBody>
      </p:sp>
    </p:spTree>
    <p:extLst>
      <p:ext uri="{BB962C8B-B14F-4D97-AF65-F5344CB8AC3E}">
        <p14:creationId xmlns:p14="http://schemas.microsoft.com/office/powerpoint/2010/main" val="245991806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Blue 10 half slide background">
            <a:extLst>
              <a:ext uri="{FF2B5EF4-FFF2-40B4-BE49-F238E27FC236}">
                <a16:creationId xmlns:a16="http://schemas.microsoft.com/office/drawing/2014/main" id="{B035D47D-5EA8-F30E-59BE-8B5BEEB10315}"/>
              </a:ext>
            </a:extLst>
          </p:cNvPr>
          <p:cNvSpPr/>
          <p:nvPr/>
        </p:nvSpPr>
        <p:spPr bwMode="auto">
          <a:xfrm>
            <a:off x="-1" y="0"/>
            <a:ext cx="24387175" cy="6071616"/>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rgbClr val="F4F4F4"/>
              </a:solidFill>
              <a:effectLst/>
              <a:latin typeface="+mn-lt"/>
            </a:endParaRPr>
          </a:p>
        </p:txBody>
      </p:sp>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72" y="922722"/>
            <a:ext cx="11050589" cy="1650492"/>
          </a:xfrm>
        </p:spPr>
        <p:txBody>
          <a:bodyPr lIns="0" tIns="0" rIns="457200" bIns="0" anchor="t"/>
          <a:lstStyle/>
          <a:p>
            <a:r>
              <a:rPr lang="en-US" sz="11500" dirty="0" err="1"/>
              <a:t>Qiskit</a:t>
            </a:r>
            <a:r>
              <a:rPr lang="en-US" sz="11500" dirty="0"/>
              <a:t> Patterns</a:t>
            </a:r>
          </a:p>
        </p:txBody>
      </p:sp>
      <p:sp>
        <p:nvSpPr>
          <p:cNvPr id="3" name="Text Placeholder 2">
            <a:extLst>
              <a:ext uri="{FF2B5EF4-FFF2-40B4-BE49-F238E27FC236}">
                <a16:creationId xmlns:a16="http://schemas.microsoft.com/office/drawing/2014/main" id="{1F06A4A6-BFA6-4140-B1ED-1F00BB0D2D2F}"/>
              </a:ext>
            </a:extLst>
          </p:cNvPr>
          <p:cNvSpPr>
            <a:spLocks noGrp="1"/>
          </p:cNvSpPr>
          <p:nvPr>
            <p:ph type="body" sz="quarter" idx="11"/>
          </p:nvPr>
        </p:nvSpPr>
        <p:spPr/>
        <p:txBody>
          <a:bodyPr lIns="0" tIns="0" rIns="0" bIns="0" anchor="t"/>
          <a:lstStyle/>
          <a:p>
            <a:r>
              <a:rPr lang="en-US" sz="4800" dirty="0">
                <a:solidFill>
                  <a:srgbClr val="697077"/>
                </a:solidFill>
              </a:rPr>
              <a:t>1. Map problem to quantum circuits and operators</a:t>
            </a:r>
          </a:p>
        </p:txBody>
      </p:sp>
      <p:cxnSp>
        <p:nvCxnSpPr>
          <p:cNvPr id="16" name="Straight Connector 15" descr="Vertical column divider">
            <a:extLst>
              <a:ext uri="{FF2B5EF4-FFF2-40B4-BE49-F238E27FC236}">
                <a16:creationId xmlns:a16="http://schemas.microsoft.com/office/drawing/2014/main" id="{7BD7A910-E9B1-9AA2-F18F-4ACFA43F830D}"/>
              </a:ext>
            </a:extLst>
          </p:cNvPr>
          <p:cNvCxnSpPr>
            <a:cxnSpLocks/>
          </p:cNvCxnSpPr>
          <p:nvPr/>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C33EDFC4-C9C9-2112-4D9D-362541F55268}"/>
              </a:ext>
            </a:extLst>
          </p:cNvPr>
          <p:cNvSpPr>
            <a:spLocks noGrp="1"/>
          </p:cNvSpPr>
          <p:nvPr>
            <p:ph type="body" sz="quarter" idx="12"/>
          </p:nvPr>
        </p:nvSpPr>
        <p:spPr/>
        <p:txBody>
          <a:bodyPr lIns="0" tIns="0" rIns="0" bIns="0" anchor="t"/>
          <a:lstStyle/>
          <a:p>
            <a:r>
              <a:rPr lang="en-US" sz="4800" dirty="0">
                <a:solidFill>
                  <a:srgbClr val="697077"/>
                </a:solidFill>
              </a:rPr>
              <a:t>2. Optimize circuits for target hardware</a:t>
            </a:r>
            <a:endParaRPr lang="en-US" sz="4800" dirty="0">
              <a:solidFill>
                <a:srgbClr val="697077"/>
              </a:solidFill>
              <a:ea typeface="+mj-lt"/>
              <a:cs typeface="+mj-lt"/>
            </a:endParaRPr>
          </a:p>
        </p:txBody>
      </p:sp>
      <p:cxnSp>
        <p:nvCxnSpPr>
          <p:cNvPr id="17" name="Straight Connector 16" descr="Vertical column divider">
            <a:extLst>
              <a:ext uri="{FF2B5EF4-FFF2-40B4-BE49-F238E27FC236}">
                <a16:creationId xmlns:a16="http://schemas.microsoft.com/office/drawing/2014/main" id="{995CDAE1-6633-BC46-9535-4F81A9B587F8}"/>
              </a:ext>
            </a:extLst>
          </p:cNvPr>
          <p:cNvCxnSpPr>
            <a:cxnSpLocks/>
          </p:cNvCxnSpPr>
          <p:nvPr/>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p:txBody>
          <a:bodyPr lIns="0" tIns="0" rIns="0" bIns="0" anchor="t"/>
          <a:lstStyle/>
          <a:p>
            <a:r>
              <a:rPr lang="en-US" sz="4800" dirty="0">
                <a:solidFill>
                  <a:srgbClr val="697077"/>
                </a:solidFill>
              </a:rPr>
              <a:t>3. Execute on target hardware</a:t>
            </a:r>
          </a:p>
          <a:p>
            <a:endParaRPr lang="en-US" dirty="0">
              <a:ea typeface="+mj-lt"/>
              <a:cs typeface="+mj-lt"/>
            </a:endParaRPr>
          </a:p>
        </p:txBody>
      </p:sp>
      <p:cxnSp>
        <p:nvCxnSpPr>
          <p:cNvPr id="18" name="Straight Connector 17" descr="Vertical column divider">
            <a:extLst>
              <a:ext uri="{FF2B5EF4-FFF2-40B4-BE49-F238E27FC236}">
                <a16:creationId xmlns:a16="http://schemas.microsoft.com/office/drawing/2014/main" id="{7C884D65-8EC9-0EA0-AE21-08F894D315AF}"/>
              </a:ext>
            </a:extLst>
          </p:cNvPr>
          <p:cNvCxnSpPr>
            <a:cxnSpLocks/>
          </p:cNvCxnSpPr>
          <p:nvPr/>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420DC560-FF7F-9500-14CC-65574A232BA3}"/>
              </a:ext>
            </a:extLst>
          </p:cNvPr>
          <p:cNvSpPr>
            <a:spLocks noGrp="1"/>
          </p:cNvSpPr>
          <p:nvPr>
            <p:ph type="body" sz="quarter" idx="14"/>
          </p:nvPr>
        </p:nvSpPr>
        <p:spPr>
          <a:xfrm>
            <a:off x="18859500" y="6650183"/>
            <a:ext cx="5123029" cy="5344917"/>
          </a:xfrm>
        </p:spPr>
        <p:txBody>
          <a:bodyPr lIns="0" tIns="0" rIns="0" bIns="0" anchor="t"/>
          <a:lstStyle/>
          <a:p>
            <a:r>
              <a:rPr lang="en-US" sz="4800" b="1" dirty="0">
                <a:solidFill>
                  <a:srgbClr val="343A3F"/>
                </a:solidFill>
                <a:ea typeface="+mj-lt"/>
                <a:cs typeface="+mj-lt"/>
              </a:rPr>
              <a:t>4. Postprocess results</a:t>
            </a:r>
            <a:endParaRPr lang="en-US" sz="4800" b="1" dirty="0">
              <a:solidFill>
                <a:srgbClr val="343A3F"/>
              </a:solidFill>
            </a:endParaRPr>
          </a:p>
          <a:p>
            <a:endParaRPr lang="en-US" dirty="0">
              <a:ea typeface="+mj-lt"/>
              <a:cs typeface="+mj-lt"/>
            </a:endParaRPr>
          </a:p>
        </p:txBody>
      </p:sp>
      <p:sp>
        <p:nvSpPr>
          <p:cNvPr id="7" name="Footer Placeholder 6">
            <a:extLst>
              <a:ext uri="{FF2B5EF4-FFF2-40B4-BE49-F238E27FC236}">
                <a16:creationId xmlns:a16="http://schemas.microsoft.com/office/drawing/2014/main" id="{BF5069CF-12C8-5065-5D51-A2D4F896DB63}"/>
              </a:ext>
            </a:extLst>
          </p:cNvPr>
          <p:cNvSpPr>
            <a:spLocks noGrp="1"/>
          </p:cNvSpPr>
          <p:nvPr>
            <p:ph type="ftr" sz="quarter" idx="15"/>
          </p:nvPr>
        </p:nvSpPr>
        <p:spPr>
          <a:xfrm>
            <a:off x="576072" y="12801600"/>
            <a:ext cx="4956176" cy="381000"/>
          </a:xfrm>
        </p:spPr>
        <p:txBody>
          <a:bodyPr/>
          <a:lstStyle/>
          <a:p>
            <a:r>
              <a:rPr lang="en-US"/>
              <a:t>Qiskit Global Summer School 2024 </a:t>
            </a:r>
          </a:p>
        </p:txBody>
      </p:sp>
      <p:sp>
        <p:nvSpPr>
          <p:cNvPr id="9" name="Slide Number Placeholder 2">
            <a:extLst>
              <a:ext uri="{FF2B5EF4-FFF2-40B4-BE49-F238E27FC236}">
                <a16:creationId xmlns:a16="http://schemas.microsoft.com/office/drawing/2014/main" id="{E2F33609-2C92-880F-C9F2-F22D27E3CF14}"/>
              </a:ext>
            </a:extLst>
          </p:cNvPr>
          <p:cNvSpPr>
            <a:spLocks noGrp="1"/>
          </p:cNvSpPr>
          <p:nvPr>
            <p:ph type="sldNum" sz="quarter" idx="4"/>
          </p:nvPr>
        </p:nvSpPr>
        <p:spPr>
          <a:xfrm>
            <a:off x="23555959" y="12926828"/>
            <a:ext cx="256541" cy="254001"/>
          </a:xfrm>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22676268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851120" y="921220"/>
            <a:ext cx="18266219" cy="1572343"/>
          </a:xfrm>
        </p:spPr>
        <p:txBody>
          <a:bodyPr lIns="0" tIns="0" rIns="0" bIns="0" anchor="t"/>
          <a:lstStyle/>
          <a:p>
            <a:r>
              <a:rPr lang="en-US" sz="8000" dirty="0">
                <a:latin typeface="IBM Plex Sans ExtLt"/>
              </a:rPr>
              <a:t>Postprocess technique: visualize results</a:t>
            </a:r>
            <a:endParaRPr lang="en-US" sz="8000" dirty="0"/>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a:t>Qiskit Global Summer School 2024 </a:t>
            </a:r>
            <a:endParaRPr lang="en-US" dirty="0"/>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35</a:t>
            </a:fld>
            <a:endParaRPr lang="en-US" dirty="0"/>
          </a:p>
        </p:txBody>
      </p:sp>
      <p:sp>
        <p:nvSpPr>
          <p:cNvPr id="5" name="Title 1">
            <a:extLst>
              <a:ext uri="{FF2B5EF4-FFF2-40B4-BE49-F238E27FC236}">
                <a16:creationId xmlns:a16="http://schemas.microsoft.com/office/drawing/2014/main" id="{D63E816D-61DA-6260-6669-B7A57CA0D8C3}"/>
              </a:ext>
            </a:extLst>
          </p:cNvPr>
          <p:cNvSpPr txBox="1">
            <a:spLocks/>
          </p:cNvSpPr>
          <p:nvPr/>
        </p:nvSpPr>
        <p:spPr>
          <a:xfrm>
            <a:off x="3487479" y="3359888"/>
            <a:ext cx="16884502" cy="8575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endParaRPr lang="en-US" sz="6600" kern="0" dirty="0"/>
          </a:p>
        </p:txBody>
      </p:sp>
      <p:sp>
        <p:nvSpPr>
          <p:cNvPr id="4" name="TextBox 3">
            <a:extLst>
              <a:ext uri="{FF2B5EF4-FFF2-40B4-BE49-F238E27FC236}">
                <a16:creationId xmlns:a16="http://schemas.microsoft.com/office/drawing/2014/main" id="{18F1C088-F793-070A-4527-6F36C1C48BAB}"/>
              </a:ext>
            </a:extLst>
          </p:cNvPr>
          <p:cNvSpPr txBox="1"/>
          <p:nvPr/>
        </p:nvSpPr>
        <p:spPr>
          <a:xfrm>
            <a:off x="1279353" y="5248939"/>
            <a:ext cx="8505790" cy="3965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endParaRPr lang="en-US" sz="4800" kern="0" dirty="0">
              <a:ea typeface="+mj-ea"/>
              <a:cs typeface="+mj-cs"/>
              <a:sym typeface="IBM Plex Sans Light"/>
            </a:endParaRPr>
          </a:p>
          <a:p>
            <a:pPr algn="l" defTabSz="2438400">
              <a:spcBef>
                <a:spcPts val="2900"/>
              </a:spcBef>
              <a:buSzPct val="100000"/>
            </a:pPr>
            <a:r>
              <a:rPr lang="en-US" sz="4800" kern="0" dirty="0">
                <a:ea typeface="+mj-ea"/>
                <a:cs typeface="+mj-cs"/>
                <a:sym typeface="IBM Plex Sans Light"/>
              </a:rPr>
              <a:t>With Sampler output, use </a:t>
            </a:r>
            <a:r>
              <a:rPr lang="en-US" sz="4800" kern="0" dirty="0" err="1">
                <a:latin typeface="IBM Plex Mono" panose="020B0509050203000203" pitchFamily="49" charset="77"/>
                <a:ea typeface="+mj-ea"/>
                <a:cs typeface="+mj-cs"/>
                <a:sym typeface="IBM Plex Sans Light"/>
              </a:rPr>
              <a:t>plot_histogram</a:t>
            </a:r>
            <a:r>
              <a:rPr lang="en-US" sz="4800" kern="0" dirty="0">
                <a:latin typeface="IBM Plex Mono" panose="020B0509050203000203" pitchFamily="49" charset="77"/>
                <a:ea typeface="+mj-ea"/>
                <a:cs typeface="+mj-cs"/>
                <a:sym typeface="IBM Plex Sans Light"/>
              </a:rPr>
              <a:t>() </a:t>
            </a:r>
            <a:r>
              <a:rPr lang="en-US" sz="4800" kern="0" dirty="0">
                <a:ea typeface="+mj-ea"/>
                <a:cs typeface="+mj-cs"/>
                <a:sym typeface="IBM Plex Sans Light"/>
              </a:rPr>
              <a:t>from </a:t>
            </a:r>
            <a:r>
              <a:rPr lang="en-US" sz="4800" kern="0" dirty="0" err="1">
                <a:latin typeface="IBM Plex Mono" panose="020B0509050203000203" pitchFamily="49" charset="77"/>
                <a:ea typeface="+mj-ea"/>
                <a:cs typeface="+mj-cs"/>
                <a:sym typeface="IBM Plex Sans Light"/>
              </a:rPr>
              <a:t>qiskit.visualizations</a:t>
            </a:r>
            <a:endParaRPr lang="en-US" sz="2800" kern="0" dirty="0">
              <a:latin typeface="IBM Plex Mono" panose="020B0509050203000203" pitchFamily="49" charset="77"/>
              <a:ea typeface="+mj-ea"/>
              <a:cs typeface="+mj-cs"/>
              <a:sym typeface="IBM Plex Sans Light"/>
            </a:endParaRPr>
          </a:p>
        </p:txBody>
      </p:sp>
      <p:sp>
        <p:nvSpPr>
          <p:cNvPr id="6" name="TextBox 5">
            <a:extLst>
              <a:ext uri="{FF2B5EF4-FFF2-40B4-BE49-F238E27FC236}">
                <a16:creationId xmlns:a16="http://schemas.microsoft.com/office/drawing/2014/main" id="{F9203D2C-97BB-AA3E-D233-10B3F2309DD5}"/>
              </a:ext>
            </a:extLst>
          </p:cNvPr>
          <p:cNvSpPr txBox="1"/>
          <p:nvPr/>
        </p:nvSpPr>
        <p:spPr>
          <a:xfrm>
            <a:off x="5114925" y="1528762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1026" name="Picture 2">
            <a:extLst>
              <a:ext uri="{FF2B5EF4-FFF2-40B4-BE49-F238E27FC236}">
                <a16:creationId xmlns:a16="http://schemas.microsoft.com/office/drawing/2014/main" id="{DBDCA329-434B-F414-1D6B-945379FE9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5249" y="2444381"/>
            <a:ext cx="13287251" cy="949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33414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851120" y="921220"/>
            <a:ext cx="18266219" cy="1572343"/>
          </a:xfrm>
        </p:spPr>
        <p:txBody>
          <a:bodyPr lIns="0" tIns="0" rIns="0" bIns="0" anchor="t"/>
          <a:lstStyle/>
          <a:p>
            <a:r>
              <a:rPr lang="en-US" sz="8000" dirty="0">
                <a:latin typeface="IBM Plex Sans ExtLt"/>
              </a:rPr>
              <a:t>Postprocess technique: post-selection</a:t>
            </a:r>
            <a:endParaRPr lang="en-US" sz="8000" dirty="0"/>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a:t>Qiskit Global Summer School 2024 </a:t>
            </a:r>
            <a:endParaRPr lang="en-US" dirty="0"/>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36</a:t>
            </a:fld>
            <a:endParaRPr lang="en-US" dirty="0"/>
          </a:p>
        </p:txBody>
      </p:sp>
      <p:sp>
        <p:nvSpPr>
          <p:cNvPr id="5" name="Title 1">
            <a:extLst>
              <a:ext uri="{FF2B5EF4-FFF2-40B4-BE49-F238E27FC236}">
                <a16:creationId xmlns:a16="http://schemas.microsoft.com/office/drawing/2014/main" id="{D63E816D-61DA-6260-6669-B7A57CA0D8C3}"/>
              </a:ext>
            </a:extLst>
          </p:cNvPr>
          <p:cNvSpPr txBox="1">
            <a:spLocks/>
          </p:cNvSpPr>
          <p:nvPr/>
        </p:nvSpPr>
        <p:spPr>
          <a:xfrm>
            <a:off x="3487479" y="3359888"/>
            <a:ext cx="16884502" cy="8575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endParaRPr lang="en-US" sz="6600" kern="0" dirty="0"/>
          </a:p>
        </p:txBody>
      </p:sp>
      <p:sp>
        <p:nvSpPr>
          <p:cNvPr id="6" name="TextBox 5">
            <a:extLst>
              <a:ext uri="{FF2B5EF4-FFF2-40B4-BE49-F238E27FC236}">
                <a16:creationId xmlns:a16="http://schemas.microsoft.com/office/drawing/2014/main" id="{E2B31BEF-F92F-E200-C84E-3122CBE46879}"/>
              </a:ext>
            </a:extLst>
          </p:cNvPr>
          <p:cNvSpPr txBox="1"/>
          <p:nvPr/>
        </p:nvSpPr>
        <p:spPr>
          <a:xfrm>
            <a:off x="1382489" y="3646967"/>
            <a:ext cx="17203479" cy="2616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sz="4800" kern="0" dirty="0">
                <a:ea typeface="+mj-ea"/>
                <a:cs typeface="+mj-cs"/>
                <a:sym typeface="IBM Plex Sans Light"/>
              </a:rPr>
              <a:t>Discard outputs known to be incorrect based on prior knowledge, e.g., if you know outputs must match a certain pattern</a:t>
            </a:r>
          </a:p>
        </p:txBody>
      </p:sp>
      <p:sp>
        <p:nvSpPr>
          <p:cNvPr id="9" name="TextBox 8">
            <a:extLst>
              <a:ext uri="{FF2B5EF4-FFF2-40B4-BE49-F238E27FC236}">
                <a16:creationId xmlns:a16="http://schemas.microsoft.com/office/drawing/2014/main" id="{B156A7B2-4676-5455-75EC-30DA9F17D6B8}"/>
              </a:ext>
            </a:extLst>
          </p:cNvPr>
          <p:cNvSpPr txBox="1"/>
          <p:nvPr/>
        </p:nvSpPr>
        <p:spPr>
          <a:xfrm>
            <a:off x="6604330" y="7968422"/>
            <a:ext cx="11178510" cy="76944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l" defTabSz="2438400">
              <a:spcBef>
                <a:spcPts val="2900"/>
              </a:spcBef>
              <a:buSzPct val="100000"/>
            </a:pPr>
            <a:r>
              <a:rPr lang="en-US" sz="4400" kern="0" dirty="0">
                <a:latin typeface="IBM Plex Mono" panose="020B0509050203000203" pitchFamily="49" charset="77"/>
                <a:ea typeface="+mj-ea"/>
                <a:cs typeface="+mj-cs"/>
                <a:sym typeface="IBM Plex Sans Light"/>
              </a:rPr>
              <a:t>[</a:t>
            </a:r>
            <a:r>
              <a:rPr lang="en-US" sz="4400" strike="sngStrike" kern="0" dirty="0">
                <a:latin typeface="IBM Plex Mono" panose="020B0509050203000203" pitchFamily="49" charset="77"/>
                <a:ea typeface="+mj-ea"/>
                <a:cs typeface="+mj-cs"/>
                <a:sym typeface="IBM Plex Sans Light"/>
              </a:rPr>
              <a:t>"1111"</a:t>
            </a:r>
            <a:r>
              <a:rPr lang="en-US" sz="4400" kern="0" dirty="0">
                <a:latin typeface="IBM Plex Mono" panose="020B0509050203000203" pitchFamily="49" charset="77"/>
                <a:ea typeface="+mj-ea"/>
                <a:cs typeface="+mj-cs"/>
                <a:sym typeface="IBM Plex Sans Light"/>
              </a:rPr>
              <a:t>, "1010", "1010", "1110"]</a:t>
            </a:r>
          </a:p>
        </p:txBody>
      </p:sp>
      <p:sp>
        <p:nvSpPr>
          <p:cNvPr id="10" name="TextBox 9">
            <a:extLst>
              <a:ext uri="{FF2B5EF4-FFF2-40B4-BE49-F238E27FC236}">
                <a16:creationId xmlns:a16="http://schemas.microsoft.com/office/drawing/2014/main" id="{A1617E2D-8D67-EBC7-3E8D-63583453CECF}"/>
              </a:ext>
            </a:extLst>
          </p:cNvPr>
          <p:cNvSpPr txBox="1"/>
          <p:nvPr/>
        </p:nvSpPr>
        <p:spPr>
          <a:xfrm>
            <a:off x="8007668" y="10442645"/>
            <a:ext cx="8371833" cy="76944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l" defTabSz="2438400">
              <a:spcBef>
                <a:spcPts val="2900"/>
              </a:spcBef>
              <a:buSzPct val="100000"/>
            </a:pPr>
            <a:r>
              <a:rPr lang="en-US" sz="4400" kern="0" dirty="0">
                <a:latin typeface="IBM Plex Mono" panose="020B0509050203000203" pitchFamily="49" charset="77"/>
                <a:ea typeface="+mj-ea"/>
                <a:cs typeface="+mj-cs"/>
                <a:sym typeface="IBM Plex Sans Light"/>
              </a:rPr>
              <a:t>["1010", "1010", "1110"]</a:t>
            </a:r>
          </a:p>
        </p:txBody>
      </p:sp>
      <p:cxnSp>
        <p:nvCxnSpPr>
          <p:cNvPr id="12" name="Straight Arrow Connector 11">
            <a:extLst>
              <a:ext uri="{FF2B5EF4-FFF2-40B4-BE49-F238E27FC236}">
                <a16:creationId xmlns:a16="http://schemas.microsoft.com/office/drawing/2014/main" id="{329DAFF1-A54D-05BA-0FB2-E292DCF13A07}"/>
              </a:ext>
            </a:extLst>
          </p:cNvPr>
          <p:cNvCxnSpPr>
            <a:cxnSpLocks/>
            <a:stCxn id="9" idx="2"/>
          </p:cNvCxnSpPr>
          <p:nvPr/>
        </p:nvCxnSpPr>
        <p:spPr bwMode="auto">
          <a:xfrm>
            <a:off x="12193585" y="8737863"/>
            <a:ext cx="0" cy="1366257"/>
          </a:xfrm>
          <a:prstGeom prst="straightConnector1">
            <a:avLst/>
          </a:prstGeom>
          <a:ln w="190500">
            <a:solidFill>
              <a:srgbClr val="BE95FF"/>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57394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851120" y="921220"/>
            <a:ext cx="18266219" cy="1572343"/>
          </a:xfrm>
        </p:spPr>
        <p:txBody>
          <a:bodyPr lIns="0" tIns="0" rIns="0" bIns="0" anchor="t"/>
          <a:lstStyle/>
          <a:p>
            <a:r>
              <a:rPr lang="en-US" sz="8000" dirty="0">
                <a:latin typeface="IBM Plex Sans ExtLt"/>
              </a:rPr>
              <a:t>Postprocess technique: circuit knitting</a:t>
            </a:r>
            <a:endParaRPr lang="en-US" sz="8000" dirty="0"/>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a:t>Qiskit Global Summer School 2024 </a:t>
            </a:r>
            <a:endParaRPr lang="en-US" dirty="0"/>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37</a:t>
            </a:fld>
            <a:endParaRPr lang="en-US" dirty="0"/>
          </a:p>
        </p:txBody>
      </p:sp>
      <p:sp>
        <p:nvSpPr>
          <p:cNvPr id="4" name="TextBox 3">
            <a:extLst>
              <a:ext uri="{FF2B5EF4-FFF2-40B4-BE49-F238E27FC236}">
                <a16:creationId xmlns:a16="http://schemas.microsoft.com/office/drawing/2014/main" id="{343FDFA2-C1C9-304B-673D-EBD536B35351}"/>
              </a:ext>
            </a:extLst>
          </p:cNvPr>
          <p:cNvSpPr txBox="1"/>
          <p:nvPr/>
        </p:nvSpPr>
        <p:spPr>
          <a:xfrm>
            <a:off x="1382490" y="3646966"/>
            <a:ext cx="9723034" cy="7554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914400" indent="-914400" algn="l" defTabSz="2438400">
              <a:spcBef>
                <a:spcPts val="2900"/>
              </a:spcBef>
              <a:buSzPct val="100000"/>
              <a:buAutoNum type="arabicPeriod"/>
            </a:pPr>
            <a:r>
              <a:rPr lang="en-US" sz="4800" kern="0" dirty="0">
                <a:ea typeface="+mj-ea"/>
                <a:cs typeface="+mj-cs"/>
                <a:sym typeface="IBM Plex Sans Light"/>
              </a:rPr>
              <a:t>During the optimize for hardware step, decompose the problem into smaller circuits, i.e., “circuit cutting”.</a:t>
            </a:r>
          </a:p>
          <a:p>
            <a:pPr marL="914400" indent="-914400" algn="l" defTabSz="2438400">
              <a:spcBef>
                <a:spcPts val="2900"/>
              </a:spcBef>
              <a:buSzPct val="100000"/>
              <a:buAutoNum type="arabicPeriod"/>
            </a:pPr>
            <a:r>
              <a:rPr lang="en-US" sz="4800" kern="0" dirty="0">
                <a:ea typeface="+mj-ea"/>
                <a:cs typeface="+mj-cs"/>
                <a:sym typeface="IBM Plex Sans Light"/>
              </a:rPr>
              <a:t>Execute smaller circuits.</a:t>
            </a:r>
          </a:p>
          <a:p>
            <a:pPr marL="914400" indent="-914400" algn="l" defTabSz="2438400">
              <a:spcBef>
                <a:spcPts val="2900"/>
              </a:spcBef>
              <a:buSzPct val="100000"/>
              <a:buAutoNum type="arabicPeriod"/>
            </a:pPr>
            <a:r>
              <a:rPr lang="en-US" sz="4800" kern="0" dirty="0">
                <a:ea typeface="+mj-ea"/>
                <a:cs typeface="+mj-cs"/>
                <a:sym typeface="IBM Plex Sans Light"/>
              </a:rPr>
              <a:t>“Knit” the results into a reconstruction of the original circuit’s outcome.</a:t>
            </a:r>
          </a:p>
        </p:txBody>
      </p:sp>
      <p:pic>
        <p:nvPicPr>
          <p:cNvPr id="10" name="Picture 9" descr="A diagram of a circuit&#10;&#10;Description automatically generated">
            <a:extLst>
              <a:ext uri="{FF2B5EF4-FFF2-40B4-BE49-F238E27FC236}">
                <a16:creationId xmlns:a16="http://schemas.microsoft.com/office/drawing/2014/main" id="{60B509AA-598E-8160-AD52-F399AC372776}"/>
              </a:ext>
            </a:extLst>
          </p:cNvPr>
          <p:cNvPicPr>
            <a:picLocks noChangeAspect="1"/>
          </p:cNvPicPr>
          <p:nvPr/>
        </p:nvPicPr>
        <p:blipFill>
          <a:blip r:embed="rId3"/>
          <a:stretch>
            <a:fillRect/>
          </a:stretch>
        </p:blipFill>
        <p:spPr>
          <a:xfrm>
            <a:off x="11902564" y="2519245"/>
            <a:ext cx="10591750" cy="3980339"/>
          </a:xfrm>
          <a:prstGeom prst="rect">
            <a:avLst/>
          </a:prstGeom>
        </p:spPr>
      </p:pic>
      <p:pic>
        <p:nvPicPr>
          <p:cNvPr id="12" name="Picture 11" descr="A diagram of a circuit&#10;&#10;Description automatically generated">
            <a:extLst>
              <a:ext uri="{FF2B5EF4-FFF2-40B4-BE49-F238E27FC236}">
                <a16:creationId xmlns:a16="http://schemas.microsoft.com/office/drawing/2014/main" id="{780DC141-5993-F692-E7F9-95E986D84A16}"/>
              </a:ext>
            </a:extLst>
          </p:cNvPr>
          <p:cNvPicPr>
            <a:picLocks noChangeAspect="1"/>
          </p:cNvPicPr>
          <p:nvPr/>
        </p:nvPicPr>
        <p:blipFill>
          <a:blip r:embed="rId4"/>
          <a:stretch>
            <a:fillRect/>
          </a:stretch>
        </p:blipFill>
        <p:spPr>
          <a:xfrm>
            <a:off x="11392194" y="8232222"/>
            <a:ext cx="11124681" cy="2021924"/>
          </a:xfrm>
          <a:prstGeom prst="rect">
            <a:avLst/>
          </a:prstGeom>
        </p:spPr>
      </p:pic>
      <p:pic>
        <p:nvPicPr>
          <p:cNvPr id="14" name="Picture 13" descr="A diagram of a computer&#10;&#10;Description automatically generated with medium confidence">
            <a:extLst>
              <a:ext uri="{FF2B5EF4-FFF2-40B4-BE49-F238E27FC236}">
                <a16:creationId xmlns:a16="http://schemas.microsoft.com/office/drawing/2014/main" id="{B858EFB0-6739-6678-B434-6F8EBD9C3D5E}"/>
              </a:ext>
            </a:extLst>
          </p:cNvPr>
          <p:cNvPicPr>
            <a:picLocks noChangeAspect="1"/>
          </p:cNvPicPr>
          <p:nvPr/>
        </p:nvPicPr>
        <p:blipFill>
          <a:blip r:embed="rId5"/>
          <a:stretch>
            <a:fillRect/>
          </a:stretch>
        </p:blipFill>
        <p:spPr>
          <a:xfrm>
            <a:off x="11392194" y="10505606"/>
            <a:ext cx="11612491" cy="1762683"/>
          </a:xfrm>
          <a:prstGeom prst="rect">
            <a:avLst/>
          </a:prstGeom>
        </p:spPr>
      </p:pic>
      <p:cxnSp>
        <p:nvCxnSpPr>
          <p:cNvPr id="5" name="Straight Arrow Connector 4">
            <a:extLst>
              <a:ext uri="{FF2B5EF4-FFF2-40B4-BE49-F238E27FC236}">
                <a16:creationId xmlns:a16="http://schemas.microsoft.com/office/drawing/2014/main" id="{FB58DA7A-A57E-C1B1-FE50-84CB3FB3613E}"/>
              </a:ext>
            </a:extLst>
          </p:cNvPr>
          <p:cNvCxnSpPr>
            <a:cxnSpLocks/>
          </p:cNvCxnSpPr>
          <p:nvPr/>
        </p:nvCxnSpPr>
        <p:spPr bwMode="auto">
          <a:xfrm>
            <a:off x="17403538" y="6499584"/>
            <a:ext cx="0" cy="1366257"/>
          </a:xfrm>
          <a:prstGeom prst="straightConnector1">
            <a:avLst/>
          </a:prstGeom>
          <a:ln w="190500">
            <a:solidFill>
              <a:srgbClr val="BE95FF"/>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92020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Blue 10 half slide background">
            <a:extLst>
              <a:ext uri="{FF2B5EF4-FFF2-40B4-BE49-F238E27FC236}">
                <a16:creationId xmlns:a16="http://schemas.microsoft.com/office/drawing/2014/main" id="{B035D47D-5EA8-F30E-59BE-8B5BEEB10315}"/>
              </a:ext>
            </a:extLst>
          </p:cNvPr>
          <p:cNvSpPr/>
          <p:nvPr/>
        </p:nvSpPr>
        <p:spPr bwMode="auto">
          <a:xfrm>
            <a:off x="-1" y="0"/>
            <a:ext cx="24387175" cy="6071616"/>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rgbClr val="F4F4F4"/>
              </a:solidFill>
              <a:effectLst/>
              <a:latin typeface="+mn-lt"/>
            </a:endParaRPr>
          </a:p>
        </p:txBody>
      </p:sp>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72" y="922722"/>
            <a:ext cx="11050589" cy="1650492"/>
          </a:xfrm>
        </p:spPr>
        <p:txBody>
          <a:bodyPr lIns="0" tIns="0" rIns="457200" bIns="0" anchor="t"/>
          <a:lstStyle/>
          <a:p>
            <a:r>
              <a:rPr lang="en-US" sz="11500" dirty="0" err="1"/>
              <a:t>Qiskit</a:t>
            </a:r>
            <a:r>
              <a:rPr lang="en-US" sz="11500" dirty="0"/>
              <a:t> Patterns</a:t>
            </a:r>
          </a:p>
        </p:txBody>
      </p:sp>
      <p:sp>
        <p:nvSpPr>
          <p:cNvPr id="3" name="Text Placeholder 2">
            <a:extLst>
              <a:ext uri="{FF2B5EF4-FFF2-40B4-BE49-F238E27FC236}">
                <a16:creationId xmlns:a16="http://schemas.microsoft.com/office/drawing/2014/main" id="{1F06A4A6-BFA6-4140-B1ED-1F00BB0D2D2F}"/>
              </a:ext>
            </a:extLst>
          </p:cNvPr>
          <p:cNvSpPr>
            <a:spLocks noGrp="1"/>
          </p:cNvSpPr>
          <p:nvPr>
            <p:ph type="body" sz="quarter" idx="11"/>
          </p:nvPr>
        </p:nvSpPr>
        <p:spPr/>
        <p:txBody>
          <a:bodyPr lIns="0" tIns="0" rIns="0" bIns="0" anchor="t"/>
          <a:lstStyle/>
          <a:p>
            <a:r>
              <a:rPr lang="en-US" sz="4800" dirty="0">
                <a:solidFill>
                  <a:srgbClr val="697077"/>
                </a:solidFill>
              </a:rPr>
              <a:t>1. Map</a:t>
            </a:r>
            <a:r>
              <a:rPr lang="en-US" sz="4800" b="1" dirty="0">
                <a:solidFill>
                  <a:srgbClr val="697077"/>
                </a:solidFill>
              </a:rPr>
              <a:t> </a:t>
            </a:r>
            <a:r>
              <a:rPr lang="en-US" sz="4800" dirty="0">
                <a:solidFill>
                  <a:srgbClr val="697077"/>
                </a:solidFill>
              </a:rPr>
              <a:t>problem to quantum circuits and operators</a:t>
            </a:r>
          </a:p>
        </p:txBody>
      </p:sp>
      <p:cxnSp>
        <p:nvCxnSpPr>
          <p:cNvPr id="16" name="Straight Connector 15" descr="Vertical column divider">
            <a:extLst>
              <a:ext uri="{FF2B5EF4-FFF2-40B4-BE49-F238E27FC236}">
                <a16:creationId xmlns:a16="http://schemas.microsoft.com/office/drawing/2014/main" id="{7BD7A910-E9B1-9AA2-F18F-4ACFA43F830D}"/>
              </a:ext>
            </a:extLst>
          </p:cNvPr>
          <p:cNvCxnSpPr>
            <a:cxnSpLocks/>
          </p:cNvCxnSpPr>
          <p:nvPr/>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C33EDFC4-C9C9-2112-4D9D-362541F55268}"/>
              </a:ext>
            </a:extLst>
          </p:cNvPr>
          <p:cNvSpPr>
            <a:spLocks noGrp="1"/>
          </p:cNvSpPr>
          <p:nvPr>
            <p:ph type="body" sz="quarter" idx="12"/>
          </p:nvPr>
        </p:nvSpPr>
        <p:spPr/>
        <p:txBody>
          <a:bodyPr lIns="0" tIns="0" rIns="0" bIns="0" anchor="t"/>
          <a:lstStyle/>
          <a:p>
            <a:r>
              <a:rPr lang="en-US" sz="4800" dirty="0">
                <a:solidFill>
                  <a:srgbClr val="697077"/>
                </a:solidFill>
              </a:rPr>
              <a:t>2. Optimize</a:t>
            </a:r>
            <a:r>
              <a:rPr lang="en-US" sz="4800" b="1" dirty="0">
                <a:solidFill>
                  <a:srgbClr val="697077"/>
                </a:solidFill>
              </a:rPr>
              <a:t> </a:t>
            </a:r>
            <a:r>
              <a:rPr lang="en-US" sz="4800" dirty="0">
                <a:solidFill>
                  <a:srgbClr val="697077"/>
                </a:solidFill>
              </a:rPr>
              <a:t>circuits for target hardware</a:t>
            </a:r>
            <a:endParaRPr lang="en-US" sz="4800" dirty="0">
              <a:solidFill>
                <a:srgbClr val="000000"/>
              </a:solidFill>
              <a:ea typeface="+mj-lt"/>
              <a:cs typeface="+mj-lt"/>
            </a:endParaRPr>
          </a:p>
        </p:txBody>
      </p:sp>
      <p:cxnSp>
        <p:nvCxnSpPr>
          <p:cNvPr id="17" name="Straight Connector 16" descr="Vertical column divider">
            <a:extLst>
              <a:ext uri="{FF2B5EF4-FFF2-40B4-BE49-F238E27FC236}">
                <a16:creationId xmlns:a16="http://schemas.microsoft.com/office/drawing/2014/main" id="{995CDAE1-6633-BC46-9535-4F81A9B587F8}"/>
              </a:ext>
            </a:extLst>
          </p:cNvPr>
          <p:cNvCxnSpPr>
            <a:cxnSpLocks/>
          </p:cNvCxnSpPr>
          <p:nvPr/>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p:txBody>
          <a:bodyPr lIns="0" tIns="0" rIns="0" bIns="0" anchor="t"/>
          <a:lstStyle/>
          <a:p>
            <a:r>
              <a:rPr lang="en-US" sz="4800" dirty="0">
                <a:solidFill>
                  <a:srgbClr val="697077"/>
                </a:solidFill>
              </a:rPr>
              <a:t>3. Execute</a:t>
            </a:r>
            <a:r>
              <a:rPr lang="en-US" sz="4800" b="1" dirty="0">
                <a:solidFill>
                  <a:srgbClr val="697077"/>
                </a:solidFill>
              </a:rPr>
              <a:t> </a:t>
            </a:r>
            <a:r>
              <a:rPr lang="en-US" sz="4800" dirty="0">
                <a:solidFill>
                  <a:srgbClr val="697077"/>
                </a:solidFill>
              </a:rPr>
              <a:t>on target hardware</a:t>
            </a:r>
          </a:p>
          <a:p>
            <a:endParaRPr lang="en-US" dirty="0">
              <a:ea typeface="+mj-lt"/>
              <a:cs typeface="+mj-lt"/>
            </a:endParaRPr>
          </a:p>
        </p:txBody>
      </p:sp>
      <p:cxnSp>
        <p:nvCxnSpPr>
          <p:cNvPr id="18" name="Straight Connector 17" descr="Vertical column divider">
            <a:extLst>
              <a:ext uri="{FF2B5EF4-FFF2-40B4-BE49-F238E27FC236}">
                <a16:creationId xmlns:a16="http://schemas.microsoft.com/office/drawing/2014/main" id="{7C884D65-8EC9-0EA0-AE21-08F894D315AF}"/>
              </a:ext>
            </a:extLst>
          </p:cNvPr>
          <p:cNvCxnSpPr>
            <a:cxnSpLocks/>
          </p:cNvCxnSpPr>
          <p:nvPr/>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420DC560-FF7F-9500-14CC-65574A232BA3}"/>
              </a:ext>
            </a:extLst>
          </p:cNvPr>
          <p:cNvSpPr>
            <a:spLocks noGrp="1"/>
          </p:cNvSpPr>
          <p:nvPr>
            <p:ph type="body" sz="quarter" idx="14"/>
          </p:nvPr>
        </p:nvSpPr>
        <p:spPr>
          <a:xfrm>
            <a:off x="18859500" y="6650183"/>
            <a:ext cx="5123029" cy="5344917"/>
          </a:xfrm>
        </p:spPr>
        <p:txBody>
          <a:bodyPr lIns="0" tIns="0" rIns="0" bIns="0" anchor="t"/>
          <a:lstStyle/>
          <a:p>
            <a:r>
              <a:rPr lang="en-US" sz="4800" dirty="0">
                <a:solidFill>
                  <a:srgbClr val="697077"/>
                </a:solidFill>
                <a:ea typeface="+mj-lt"/>
                <a:cs typeface="+mj-lt"/>
              </a:rPr>
              <a:t>4. Postprocess</a:t>
            </a:r>
            <a:r>
              <a:rPr lang="en-US" sz="4800" b="1" dirty="0">
                <a:solidFill>
                  <a:srgbClr val="697077"/>
                </a:solidFill>
                <a:ea typeface="+mj-lt"/>
                <a:cs typeface="+mj-lt"/>
              </a:rPr>
              <a:t> </a:t>
            </a:r>
            <a:r>
              <a:rPr lang="en-US" sz="4800" dirty="0">
                <a:solidFill>
                  <a:srgbClr val="697077"/>
                </a:solidFill>
                <a:ea typeface="+mj-lt"/>
                <a:cs typeface="+mj-lt"/>
              </a:rPr>
              <a:t>results</a:t>
            </a:r>
            <a:endParaRPr lang="en-US" sz="4800" dirty="0">
              <a:solidFill>
                <a:srgbClr val="697077"/>
              </a:solidFill>
            </a:endParaRPr>
          </a:p>
          <a:p>
            <a:endParaRPr lang="en-US" dirty="0">
              <a:ea typeface="+mj-lt"/>
              <a:cs typeface="+mj-lt"/>
            </a:endParaRPr>
          </a:p>
        </p:txBody>
      </p:sp>
      <p:sp>
        <p:nvSpPr>
          <p:cNvPr id="7" name="Footer Placeholder 6">
            <a:extLst>
              <a:ext uri="{FF2B5EF4-FFF2-40B4-BE49-F238E27FC236}">
                <a16:creationId xmlns:a16="http://schemas.microsoft.com/office/drawing/2014/main" id="{BF5069CF-12C8-5065-5D51-A2D4F896DB63}"/>
              </a:ext>
            </a:extLst>
          </p:cNvPr>
          <p:cNvSpPr>
            <a:spLocks noGrp="1"/>
          </p:cNvSpPr>
          <p:nvPr>
            <p:ph type="ftr" sz="quarter" idx="15"/>
          </p:nvPr>
        </p:nvSpPr>
        <p:spPr>
          <a:xfrm>
            <a:off x="576072" y="12801600"/>
            <a:ext cx="4956176" cy="381000"/>
          </a:xfrm>
        </p:spPr>
        <p:txBody>
          <a:bodyPr/>
          <a:lstStyle/>
          <a:p>
            <a:r>
              <a:rPr lang="en-US"/>
              <a:t>Qiskit Global Summer School 2024 </a:t>
            </a:r>
          </a:p>
        </p:txBody>
      </p:sp>
      <p:sp>
        <p:nvSpPr>
          <p:cNvPr id="9" name="Slide Number Placeholder 2">
            <a:extLst>
              <a:ext uri="{FF2B5EF4-FFF2-40B4-BE49-F238E27FC236}">
                <a16:creationId xmlns:a16="http://schemas.microsoft.com/office/drawing/2014/main" id="{E2F33609-2C92-880F-C9F2-F22D27E3CF14}"/>
              </a:ext>
            </a:extLst>
          </p:cNvPr>
          <p:cNvSpPr>
            <a:spLocks noGrp="1"/>
          </p:cNvSpPr>
          <p:nvPr>
            <p:ph type="sldNum" sz="quarter" idx="4"/>
          </p:nvPr>
        </p:nvSpPr>
        <p:spPr>
          <a:xfrm>
            <a:off x="23555959" y="12926828"/>
            <a:ext cx="256541" cy="254001"/>
          </a:xfrm>
        </p:spPr>
        <p:txBody>
          <a:bodyPr/>
          <a:lstStyle/>
          <a:p>
            <a:fld id="{86CB4B4D-7CA3-9044-876B-883B54F8677D}" type="slidenum">
              <a:rPr lang="en-US" smtClean="0"/>
              <a:t>38</a:t>
            </a:fld>
            <a:endParaRPr lang="en-US"/>
          </a:p>
        </p:txBody>
      </p:sp>
    </p:spTree>
    <p:extLst>
      <p:ext uri="{BB962C8B-B14F-4D97-AF65-F5344CB8AC3E}">
        <p14:creationId xmlns:p14="http://schemas.microsoft.com/office/powerpoint/2010/main" val="130708621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54DE21BA-CB95-7E21-7E64-9D89830C282E}"/>
              </a:ext>
            </a:extLst>
          </p:cNvPr>
          <p:cNvSpPr>
            <a:spLocks noGrp="1"/>
          </p:cNvSpPr>
          <p:nvPr>
            <p:ph type="ftr" sz="quarter" idx="12"/>
          </p:nvPr>
        </p:nvSpPr>
        <p:spPr/>
        <p:txBody>
          <a:bodyPr/>
          <a:lstStyle/>
          <a:p>
            <a:r>
              <a:rPr lang="en-US"/>
              <a:t>Qiskit Global Summer School 2024 </a:t>
            </a:r>
          </a:p>
        </p:txBody>
      </p:sp>
      <p:sp>
        <p:nvSpPr>
          <p:cNvPr id="11" name="Slide Number Placeholder 10">
            <a:extLst>
              <a:ext uri="{FF2B5EF4-FFF2-40B4-BE49-F238E27FC236}">
                <a16:creationId xmlns:a16="http://schemas.microsoft.com/office/drawing/2014/main" id="{1838A37E-4953-A4EC-7C6C-EC41FD8B904A}"/>
              </a:ext>
            </a:extLst>
          </p:cNvPr>
          <p:cNvSpPr>
            <a:spLocks noGrp="1"/>
          </p:cNvSpPr>
          <p:nvPr>
            <p:ph type="sldNum" sz="quarter" idx="4"/>
          </p:nvPr>
        </p:nvSpPr>
        <p:spPr/>
        <p:txBody>
          <a:bodyPr/>
          <a:lstStyle/>
          <a:p>
            <a:fld id="{86CB4B4D-7CA3-9044-876B-883B54F8677D}" type="slidenum">
              <a:rPr lang="en-US" smtClean="0"/>
              <a:pPr/>
              <a:t>39</a:t>
            </a:fld>
            <a:endParaRPr lang="en-US"/>
          </a:p>
        </p:txBody>
      </p:sp>
      <p:sp>
        <p:nvSpPr>
          <p:cNvPr id="4" name="Text Placeholder 3">
            <a:extLst>
              <a:ext uri="{FF2B5EF4-FFF2-40B4-BE49-F238E27FC236}">
                <a16:creationId xmlns:a16="http://schemas.microsoft.com/office/drawing/2014/main" id="{C8B5E8A3-4E34-185C-3489-850D8B3D5828}"/>
              </a:ext>
            </a:extLst>
          </p:cNvPr>
          <p:cNvSpPr>
            <a:spLocks noGrp="1"/>
          </p:cNvSpPr>
          <p:nvPr>
            <p:ph type="body" sz="quarter" idx="4294967295"/>
          </p:nvPr>
        </p:nvSpPr>
        <p:spPr>
          <a:xfrm>
            <a:off x="2286681" y="1098777"/>
            <a:ext cx="19096037" cy="2841625"/>
          </a:xfrm>
        </p:spPr>
        <p:txBody>
          <a:bodyPr lIns="0" tIns="0" rIns="0" bIns="0" anchor="t"/>
          <a:lstStyle/>
          <a:p>
            <a:r>
              <a:rPr lang="en-US" sz="4800" dirty="0">
                <a:ea typeface="+mj-lt"/>
                <a:cs typeface="+mj-lt"/>
                <a:hlinkClick r:id="rId3"/>
              </a:rPr>
              <a:t>docs.quantum.ibm.com</a:t>
            </a:r>
            <a:endParaRPr lang="en-US" sz="4800" dirty="0">
              <a:ea typeface="+mj-lt"/>
              <a:cs typeface="+mj-lt"/>
            </a:endParaRPr>
          </a:p>
          <a:p>
            <a:endParaRPr lang="en-US" sz="1200" dirty="0">
              <a:ea typeface="+mj-lt"/>
              <a:cs typeface="+mj-lt"/>
            </a:endParaRPr>
          </a:p>
          <a:p>
            <a:r>
              <a:rPr lang="en-US" sz="4800" dirty="0">
                <a:ea typeface="+mj-lt"/>
                <a:cs typeface="+mj-lt"/>
              </a:rPr>
              <a:t>Documentation for </a:t>
            </a:r>
            <a:r>
              <a:rPr lang="en-US" sz="4800" dirty="0" err="1">
                <a:ea typeface="+mj-lt"/>
                <a:cs typeface="+mj-lt"/>
              </a:rPr>
              <a:t>Qiskit</a:t>
            </a:r>
            <a:r>
              <a:rPr lang="en-US" sz="4800" dirty="0">
                <a:ea typeface="+mj-lt"/>
                <a:cs typeface="+mj-lt"/>
              </a:rPr>
              <a:t> and IBM Quantum services.</a:t>
            </a:r>
          </a:p>
        </p:txBody>
      </p:sp>
      <p:sp>
        <p:nvSpPr>
          <p:cNvPr id="6" name="Text Placeholder 5">
            <a:extLst>
              <a:ext uri="{FF2B5EF4-FFF2-40B4-BE49-F238E27FC236}">
                <a16:creationId xmlns:a16="http://schemas.microsoft.com/office/drawing/2014/main" id="{9F7607F9-D5D1-A248-8F4F-6D181357AC7F}"/>
              </a:ext>
            </a:extLst>
          </p:cNvPr>
          <p:cNvSpPr>
            <a:spLocks noGrp="1"/>
          </p:cNvSpPr>
          <p:nvPr>
            <p:ph type="body" sz="quarter" idx="4294967295"/>
          </p:nvPr>
        </p:nvSpPr>
        <p:spPr>
          <a:xfrm>
            <a:off x="2286681" y="4340765"/>
            <a:ext cx="14703461" cy="2857500"/>
          </a:xfrm>
        </p:spPr>
        <p:txBody>
          <a:bodyPr lIns="0" tIns="0" rIns="0" bIns="0" anchor="t"/>
          <a:lstStyle/>
          <a:p>
            <a:pPr>
              <a:lnSpc>
                <a:spcPct val="100000"/>
              </a:lnSpc>
            </a:pPr>
            <a:r>
              <a:rPr lang="en-US" sz="4800" dirty="0">
                <a:ea typeface="+mj-lt"/>
                <a:cs typeface="+mj-lt"/>
                <a:hlinkClick r:id="rId4"/>
              </a:rPr>
              <a:t>learning.quantum.ibm.com</a:t>
            </a:r>
            <a:endParaRPr lang="en-US" sz="4800" dirty="0">
              <a:ea typeface="+mj-lt"/>
              <a:cs typeface="+mj-lt"/>
            </a:endParaRPr>
          </a:p>
          <a:p>
            <a:pPr>
              <a:lnSpc>
                <a:spcPct val="100000"/>
              </a:lnSpc>
            </a:pPr>
            <a:endParaRPr lang="en-US" sz="1200" dirty="0"/>
          </a:p>
          <a:p>
            <a:pPr>
              <a:lnSpc>
                <a:spcPct val="100000"/>
              </a:lnSpc>
            </a:pPr>
            <a:r>
              <a:rPr lang="en-US" sz="4800" dirty="0">
                <a:ea typeface="+mj-lt"/>
                <a:cs typeface="+mj-lt"/>
              </a:rPr>
              <a:t>Courses on quantum computing and how to use IBM Quantum services to solve real-world problems.</a:t>
            </a:r>
            <a:endParaRPr lang="en-US" sz="4800" dirty="0"/>
          </a:p>
        </p:txBody>
      </p:sp>
      <p:sp>
        <p:nvSpPr>
          <p:cNvPr id="8" name="Text Placeholder 7">
            <a:extLst>
              <a:ext uri="{FF2B5EF4-FFF2-40B4-BE49-F238E27FC236}">
                <a16:creationId xmlns:a16="http://schemas.microsoft.com/office/drawing/2014/main" id="{470464E3-C8F0-A180-284B-9EBF04E96FFC}"/>
              </a:ext>
            </a:extLst>
          </p:cNvPr>
          <p:cNvSpPr>
            <a:spLocks noGrp="1"/>
          </p:cNvSpPr>
          <p:nvPr>
            <p:ph type="body" sz="quarter" idx="4294967295"/>
          </p:nvPr>
        </p:nvSpPr>
        <p:spPr>
          <a:xfrm>
            <a:off x="2286681" y="7832271"/>
            <a:ext cx="13228622" cy="2857500"/>
          </a:xfrm>
        </p:spPr>
        <p:txBody>
          <a:bodyPr lIns="0" tIns="0" rIns="0" bIns="0" anchor="t"/>
          <a:lstStyle/>
          <a:p>
            <a:pPr>
              <a:lnSpc>
                <a:spcPct val="100000"/>
              </a:lnSpc>
            </a:pPr>
            <a:r>
              <a:rPr lang="en-US" sz="4800" dirty="0">
                <a:ea typeface="+mj-lt"/>
                <a:cs typeface="+mj-lt"/>
                <a:hlinkClick r:id="rId5"/>
              </a:rPr>
              <a:t>www.youtube.com/qiskit</a:t>
            </a:r>
            <a:endParaRPr lang="en-US" sz="4800" dirty="0">
              <a:ea typeface="+mj-lt"/>
              <a:cs typeface="+mj-lt"/>
            </a:endParaRPr>
          </a:p>
          <a:p>
            <a:pPr>
              <a:lnSpc>
                <a:spcPct val="100000"/>
              </a:lnSpc>
            </a:pPr>
            <a:endParaRPr lang="en-US" sz="1200" dirty="0">
              <a:ea typeface="+mj-lt"/>
              <a:cs typeface="+mj-lt"/>
            </a:endParaRPr>
          </a:p>
          <a:p>
            <a:pPr>
              <a:lnSpc>
                <a:spcPct val="100000"/>
              </a:lnSpc>
            </a:pPr>
            <a:r>
              <a:rPr lang="en-US" sz="4800" dirty="0">
                <a:ea typeface="+mj-lt"/>
                <a:cs typeface="+mj-lt"/>
              </a:rPr>
              <a:t>Lectures, tips &amp; tricks, tutorials, community updates, and exclusive </a:t>
            </a:r>
            <a:r>
              <a:rPr lang="en-US" sz="4800" dirty="0" err="1">
                <a:ea typeface="+mj-lt"/>
                <a:cs typeface="+mj-lt"/>
              </a:rPr>
              <a:t>Qiskit</a:t>
            </a:r>
            <a:r>
              <a:rPr lang="en-US" sz="4800" dirty="0">
                <a:ea typeface="+mj-lt"/>
                <a:cs typeface="+mj-lt"/>
              </a:rPr>
              <a:t> content!</a:t>
            </a:r>
            <a:endParaRPr lang="en-US" sz="4800" dirty="0"/>
          </a:p>
          <a:p>
            <a:endParaRPr lang="en-US" sz="4000" dirty="0">
              <a:ea typeface="+mj-lt"/>
              <a:cs typeface="+mj-lt"/>
            </a:endParaRPr>
          </a:p>
          <a:p>
            <a:endParaRPr lang="en-US" sz="4000" dirty="0">
              <a:ea typeface="+mj-lt"/>
              <a:cs typeface="+mj-lt"/>
            </a:endParaRPr>
          </a:p>
        </p:txBody>
      </p:sp>
      <p:sp>
        <p:nvSpPr>
          <p:cNvPr id="2" name="TextBox 1">
            <a:extLst>
              <a:ext uri="{FF2B5EF4-FFF2-40B4-BE49-F238E27FC236}">
                <a16:creationId xmlns:a16="http://schemas.microsoft.com/office/drawing/2014/main" id="{E5C1377E-048C-BBA8-F955-0E9DA16C7897}"/>
              </a:ext>
            </a:extLst>
          </p:cNvPr>
          <p:cNvSpPr txBox="1"/>
          <p:nvPr/>
        </p:nvSpPr>
        <p:spPr>
          <a:xfrm>
            <a:off x="7974419" y="391278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5" name="Graphic 4">
            <a:extLst>
              <a:ext uri="{FF2B5EF4-FFF2-40B4-BE49-F238E27FC236}">
                <a16:creationId xmlns:a16="http://schemas.microsoft.com/office/drawing/2014/main" id="{A56351E3-8504-2A26-5C28-FC9D55D39C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28257" y="3919704"/>
            <a:ext cx="8458917" cy="9796296"/>
          </a:xfrm>
          <a:prstGeom prst="rect">
            <a:avLst/>
          </a:prstGeom>
        </p:spPr>
      </p:pic>
    </p:spTree>
    <p:extLst>
      <p:ext uri="{BB962C8B-B14F-4D97-AF65-F5344CB8AC3E}">
        <p14:creationId xmlns:p14="http://schemas.microsoft.com/office/powerpoint/2010/main" val="202011916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E415-15CA-C948-6EB7-AF21648877AF}"/>
              </a:ext>
            </a:extLst>
          </p:cNvPr>
          <p:cNvSpPr>
            <a:spLocks noGrp="1"/>
          </p:cNvSpPr>
          <p:nvPr>
            <p:ph type="title"/>
          </p:nvPr>
        </p:nvSpPr>
        <p:spPr>
          <a:xfrm>
            <a:off x="1678364" y="951054"/>
            <a:ext cx="5350673" cy="1239012"/>
          </a:xfrm>
        </p:spPr>
        <p:txBody>
          <a:bodyPr lIns="0" tIns="0" rIns="0" bIns="0" anchor="t"/>
          <a:lstStyle/>
          <a:p>
            <a:r>
              <a:rPr lang="en-US" dirty="0"/>
              <a:t>What is </a:t>
            </a:r>
            <a:r>
              <a:rPr lang="en-US" dirty="0" err="1"/>
              <a:t>Qiskit</a:t>
            </a:r>
            <a:r>
              <a:rPr lang="en-US" dirty="0"/>
              <a:t>?</a:t>
            </a:r>
          </a:p>
        </p:txBody>
      </p:sp>
      <p:sp>
        <p:nvSpPr>
          <p:cNvPr id="3" name="Text Placeholder 2">
            <a:extLst>
              <a:ext uri="{FF2B5EF4-FFF2-40B4-BE49-F238E27FC236}">
                <a16:creationId xmlns:a16="http://schemas.microsoft.com/office/drawing/2014/main" id="{24015667-C8F3-ABC1-5E73-70DFE3CD97FA}"/>
              </a:ext>
            </a:extLst>
          </p:cNvPr>
          <p:cNvSpPr>
            <a:spLocks noGrp="1"/>
          </p:cNvSpPr>
          <p:nvPr>
            <p:ph type="body" sz="quarter" idx="10"/>
          </p:nvPr>
        </p:nvSpPr>
        <p:spPr>
          <a:xfrm>
            <a:off x="1760627" y="2972330"/>
            <a:ext cx="8170181" cy="5468361"/>
          </a:xfrm>
        </p:spPr>
        <p:txBody>
          <a:bodyPr lIns="0" tIns="0" rIns="0" bIns="0" anchor="t"/>
          <a:lstStyle/>
          <a:p>
            <a:r>
              <a:rPr lang="en-US" b="1" dirty="0" err="1"/>
              <a:t>Qiskit</a:t>
            </a:r>
            <a:r>
              <a:rPr lang="en-US" b="1" dirty="0"/>
              <a:t> SDK</a:t>
            </a:r>
            <a:r>
              <a:rPr lang="en-US" dirty="0"/>
              <a:t> is an open-source SDK for working with quantum computers at the level of extended quantum circuits, operators, and primitives.</a:t>
            </a:r>
          </a:p>
          <a:p>
            <a:endParaRPr lang="en-US" dirty="0"/>
          </a:p>
          <a:p>
            <a:r>
              <a:rPr lang="en-US" sz="2800" dirty="0">
                <a:ea typeface="+mj-lt"/>
                <a:cs typeface="+mj-lt"/>
                <a:hlinkClick r:id="rId3"/>
              </a:rPr>
              <a:t>https://github.com/Qiskit/qiskit</a:t>
            </a:r>
            <a:endParaRPr lang="en-US" sz="2800" dirty="0">
              <a:ea typeface="+mj-lt"/>
              <a:cs typeface="+mj-lt"/>
            </a:endParaRPr>
          </a:p>
          <a:p>
            <a:r>
              <a:rPr lang="en-US" sz="2800" dirty="0">
                <a:ea typeface="+mj-lt"/>
                <a:cs typeface="+mj-lt"/>
                <a:hlinkClick r:id="rId4"/>
              </a:rPr>
              <a:t>https://docs.quantum-computing.ibm.com/</a:t>
            </a:r>
            <a:endParaRPr lang="en-US" sz="2800" dirty="0">
              <a:ea typeface="+mj-lt"/>
              <a:cs typeface="+mj-lt"/>
            </a:endParaRPr>
          </a:p>
        </p:txBody>
      </p:sp>
      <p:sp>
        <p:nvSpPr>
          <p:cNvPr id="4" name="Text Placeholder 3">
            <a:extLst>
              <a:ext uri="{FF2B5EF4-FFF2-40B4-BE49-F238E27FC236}">
                <a16:creationId xmlns:a16="http://schemas.microsoft.com/office/drawing/2014/main" id="{FA31BA54-4773-C679-B18A-B71AE9177149}"/>
              </a:ext>
            </a:extLst>
          </p:cNvPr>
          <p:cNvSpPr>
            <a:spLocks noGrp="1"/>
          </p:cNvSpPr>
          <p:nvPr>
            <p:ph type="body" sz="quarter" idx="11"/>
          </p:nvPr>
        </p:nvSpPr>
        <p:spPr>
          <a:xfrm>
            <a:off x="12193587" y="8766207"/>
            <a:ext cx="9535773" cy="3591206"/>
          </a:xfrm>
        </p:spPr>
        <p:txBody>
          <a:bodyPr lIns="0" tIns="0" rIns="0" bIns="0" anchor="t"/>
          <a:lstStyle/>
          <a:p>
            <a:r>
              <a:rPr lang="en-US" dirty="0">
                <a:ea typeface="+mj-lt"/>
                <a:cs typeface="+mj-lt"/>
              </a:rPr>
              <a:t>The </a:t>
            </a:r>
            <a:r>
              <a:rPr lang="en-US" b="1" dirty="0" err="1">
                <a:ea typeface="+mj-lt"/>
                <a:cs typeface="+mj-lt"/>
              </a:rPr>
              <a:t>Qiskit</a:t>
            </a:r>
            <a:r>
              <a:rPr lang="en-US" b="1" dirty="0">
                <a:ea typeface="+mj-lt"/>
                <a:cs typeface="+mj-lt"/>
              </a:rPr>
              <a:t> Ecosystem</a:t>
            </a:r>
            <a:r>
              <a:rPr lang="en-US" dirty="0">
                <a:ea typeface="+mj-lt"/>
                <a:cs typeface="+mj-lt"/>
              </a:rPr>
              <a:t> is a collection of software and projects that build on or extend </a:t>
            </a:r>
            <a:r>
              <a:rPr lang="en-US" dirty="0" err="1">
                <a:ea typeface="+mj-lt"/>
                <a:cs typeface="+mj-lt"/>
              </a:rPr>
              <a:t>Qiskit</a:t>
            </a:r>
            <a:r>
              <a:rPr lang="en-US" dirty="0">
                <a:ea typeface="+mj-lt"/>
                <a:cs typeface="+mj-lt"/>
              </a:rPr>
              <a:t>.</a:t>
            </a:r>
          </a:p>
          <a:p>
            <a:endParaRPr lang="en-US" dirty="0"/>
          </a:p>
          <a:p>
            <a:r>
              <a:rPr lang="en-US" sz="2800" dirty="0">
                <a:ea typeface="+mj-lt"/>
                <a:cs typeface="+mj-lt"/>
                <a:hlinkClick r:id="rId5"/>
              </a:rPr>
              <a:t>http://qiskit.github.io/ecosystem</a:t>
            </a:r>
            <a:endParaRPr lang="en-US" dirty="0">
              <a:ea typeface="+mj-lt"/>
              <a:cs typeface="+mj-lt"/>
            </a:endParaRPr>
          </a:p>
        </p:txBody>
      </p:sp>
      <p:sp>
        <p:nvSpPr>
          <p:cNvPr id="5" name="Footer Placeholder 4">
            <a:extLst>
              <a:ext uri="{FF2B5EF4-FFF2-40B4-BE49-F238E27FC236}">
                <a16:creationId xmlns:a16="http://schemas.microsoft.com/office/drawing/2014/main" id="{E1FA9C81-981E-542D-D72E-8183C26FC589}"/>
              </a:ext>
            </a:extLst>
          </p:cNvPr>
          <p:cNvSpPr>
            <a:spLocks noGrp="1"/>
          </p:cNvSpPr>
          <p:nvPr>
            <p:ph type="ftr" sz="quarter" idx="18"/>
          </p:nvPr>
        </p:nvSpPr>
        <p:spPr>
          <a:xfrm>
            <a:off x="579327" y="12804235"/>
            <a:ext cx="4884449" cy="381000"/>
          </a:xfrm>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108C758F-270F-528E-45BE-CBB421544710}"/>
              </a:ext>
            </a:extLst>
          </p:cNvPr>
          <p:cNvSpPr>
            <a:spLocks noGrp="1"/>
          </p:cNvSpPr>
          <p:nvPr>
            <p:ph type="sldNum" sz="quarter" idx="4"/>
          </p:nvPr>
        </p:nvSpPr>
        <p:spPr>
          <a:xfrm>
            <a:off x="23864363" y="12938838"/>
            <a:ext cx="270908" cy="246221"/>
          </a:xfrm>
        </p:spPr>
        <p:txBody>
          <a:bodyPr/>
          <a:lstStyle/>
          <a:p>
            <a:fld id="{86CB4B4D-7CA3-9044-876B-883B54F8677D}" type="slidenum">
              <a:rPr lang="en-US" smtClean="0"/>
              <a:pPr/>
              <a:t>4</a:t>
            </a:fld>
            <a:endParaRPr lang="en-US"/>
          </a:p>
        </p:txBody>
      </p:sp>
      <p:sp>
        <p:nvSpPr>
          <p:cNvPr id="11" name="Text Placeholder 3">
            <a:extLst>
              <a:ext uri="{FF2B5EF4-FFF2-40B4-BE49-F238E27FC236}">
                <a16:creationId xmlns:a16="http://schemas.microsoft.com/office/drawing/2014/main" id="{5E8862EF-9CD8-0198-10C3-5699E9B842F0}"/>
              </a:ext>
            </a:extLst>
          </p:cNvPr>
          <p:cNvSpPr txBox="1">
            <a:spLocks/>
          </p:cNvSpPr>
          <p:nvPr/>
        </p:nvSpPr>
        <p:spPr>
          <a:xfrm>
            <a:off x="12193587" y="2972331"/>
            <a:ext cx="8170180" cy="1791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161288"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1161288"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1161288"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1161288"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116128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dirty="0"/>
              <a:t>Qiskit Runtime </a:t>
            </a:r>
            <a:r>
              <a:rPr lang="en-US" kern="0" dirty="0"/>
              <a:t>is a cloud-based service for executing quantum computations on IBM Quantum hardware.</a:t>
            </a:r>
          </a:p>
          <a:p>
            <a:endParaRPr lang="en-US" kern="0" dirty="0"/>
          </a:p>
          <a:p>
            <a:r>
              <a:rPr lang="en-US" sz="2800" kern="0" dirty="0">
                <a:ea typeface="+mj-lt"/>
                <a:cs typeface="+mj-lt"/>
                <a:hlinkClick r:id="rId4"/>
              </a:rPr>
              <a:t>https://github.com/Qiskit/qiskit-ibm-runtime</a:t>
            </a:r>
            <a:br>
              <a:rPr lang="en-US" sz="2800" kern="0" dirty="0">
                <a:ea typeface="+mj-lt"/>
                <a:cs typeface="+mj-lt"/>
                <a:hlinkClick r:id="rId4"/>
              </a:rPr>
            </a:br>
            <a:r>
              <a:rPr lang="en-US" sz="2800" kern="0" dirty="0">
                <a:ea typeface="+mj-lt"/>
                <a:cs typeface="+mj-lt"/>
                <a:hlinkClick r:id="rId4"/>
              </a:rPr>
              <a:t>https://docs.quantum-computing.ibm.com/</a:t>
            </a:r>
            <a:endParaRPr lang="en-US" sz="2800" kern="0" dirty="0">
              <a:ea typeface="+mj-lt"/>
              <a:cs typeface="+mj-lt"/>
            </a:endParaRPr>
          </a:p>
        </p:txBody>
      </p:sp>
      <p:sp>
        <p:nvSpPr>
          <p:cNvPr id="12" name="Text Placeholder 3">
            <a:extLst>
              <a:ext uri="{FF2B5EF4-FFF2-40B4-BE49-F238E27FC236}">
                <a16:creationId xmlns:a16="http://schemas.microsoft.com/office/drawing/2014/main" id="{EC82CB1B-735B-199B-AA0C-757EDB2D10D9}"/>
              </a:ext>
            </a:extLst>
          </p:cNvPr>
          <p:cNvSpPr txBox="1">
            <a:spLocks/>
          </p:cNvSpPr>
          <p:nvPr/>
        </p:nvSpPr>
        <p:spPr>
          <a:xfrm>
            <a:off x="1760627" y="8766207"/>
            <a:ext cx="6874864" cy="2554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161288"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1161288"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1161288"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1161288"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116128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dirty="0" err="1">
                <a:ea typeface="+mj-lt"/>
                <a:cs typeface="+mj-lt"/>
              </a:rPr>
              <a:t>Qiskit</a:t>
            </a:r>
            <a:r>
              <a:rPr lang="en-US" b="1" kern="0" dirty="0">
                <a:ea typeface="+mj-lt"/>
                <a:cs typeface="+mj-lt"/>
              </a:rPr>
              <a:t> Patterns</a:t>
            </a:r>
            <a:r>
              <a:rPr lang="en-US" kern="0" dirty="0">
                <a:ea typeface="+mj-lt"/>
                <a:cs typeface="+mj-lt"/>
              </a:rPr>
              <a:t> is a framework for breaking down domain-specific problems into stages.</a:t>
            </a:r>
          </a:p>
        </p:txBody>
      </p:sp>
      <p:sp>
        <p:nvSpPr>
          <p:cNvPr id="13" name="TextBox 12">
            <a:extLst>
              <a:ext uri="{FF2B5EF4-FFF2-40B4-BE49-F238E27FC236}">
                <a16:creationId xmlns:a16="http://schemas.microsoft.com/office/drawing/2014/main" id="{05154DAE-6F68-BCE0-BFAA-4F46146E78FD}"/>
              </a:ext>
            </a:extLst>
          </p:cNvPr>
          <p:cNvSpPr txBox="1"/>
          <p:nvPr/>
        </p:nvSpPr>
        <p:spPr>
          <a:xfrm>
            <a:off x="114300" y="208026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s-ES_tradnl" kern="0" dirty="0">
              <a:solidFill>
                <a:srgbClr val="000000"/>
              </a:solidFill>
              <a:ea typeface="+mj-ea"/>
              <a:cs typeface="+mj-cs"/>
              <a:sym typeface="IBM Plex Sans Light"/>
            </a:endParaRPr>
          </a:p>
        </p:txBody>
      </p:sp>
      <p:sp>
        <p:nvSpPr>
          <p:cNvPr id="8" name="TextBox 7">
            <a:extLst>
              <a:ext uri="{FF2B5EF4-FFF2-40B4-BE49-F238E27FC236}">
                <a16:creationId xmlns:a16="http://schemas.microsoft.com/office/drawing/2014/main" id="{B1E1264C-20CB-39D8-7CAC-F8526DF82DD0}"/>
              </a:ext>
            </a:extLst>
          </p:cNvPr>
          <p:cNvSpPr txBox="1"/>
          <p:nvPr/>
        </p:nvSpPr>
        <p:spPr>
          <a:xfrm>
            <a:off x="1760627" y="7173985"/>
            <a:ext cx="12200020"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b="1" kern="0" dirty="0">
                <a:solidFill>
                  <a:schemeClr val="accent2"/>
                </a:solidFill>
              </a:rPr>
              <a:t>version 1.0 released Feb 2024 </a:t>
            </a:r>
            <a:r>
              <a:rPr lang="en-US" b="1" kern="0" dirty="0"/>
              <a:t>🎉 </a:t>
            </a:r>
            <a:endParaRPr lang="en-US" dirty="0"/>
          </a:p>
        </p:txBody>
      </p:sp>
      <p:sp>
        <p:nvSpPr>
          <p:cNvPr id="14" name="TextBox 13">
            <a:extLst>
              <a:ext uri="{FF2B5EF4-FFF2-40B4-BE49-F238E27FC236}">
                <a16:creationId xmlns:a16="http://schemas.microsoft.com/office/drawing/2014/main" id="{C1209820-736E-F7D8-C7D9-D5082848FE38}"/>
              </a:ext>
            </a:extLst>
          </p:cNvPr>
          <p:cNvSpPr txBox="1"/>
          <p:nvPr/>
        </p:nvSpPr>
        <p:spPr>
          <a:xfrm>
            <a:off x="12193587" y="6492768"/>
            <a:ext cx="6419045"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b="1" kern="0" dirty="0">
                <a:solidFill>
                  <a:schemeClr val="accent2"/>
                </a:solidFill>
              </a:rPr>
              <a:t>Runtime Primitives version 2 released March 2024 🎉 </a:t>
            </a:r>
            <a:endParaRPr lang="en-US" kern="0" dirty="0">
              <a:solidFill>
                <a:schemeClr val="accent2"/>
              </a:solidFill>
            </a:endParaRPr>
          </a:p>
        </p:txBody>
      </p:sp>
      <p:pic>
        <p:nvPicPr>
          <p:cNvPr id="7" name="Graphic 6">
            <a:extLst>
              <a:ext uri="{FF2B5EF4-FFF2-40B4-BE49-F238E27FC236}">
                <a16:creationId xmlns:a16="http://schemas.microsoft.com/office/drawing/2014/main" id="{F3E14A25-F894-7C40-3764-EF9B863658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958369" y="10828321"/>
            <a:ext cx="1534608" cy="1534608"/>
          </a:xfrm>
          <a:prstGeom prst="rect">
            <a:avLst/>
          </a:prstGeom>
        </p:spPr>
      </p:pic>
      <p:pic>
        <p:nvPicPr>
          <p:cNvPr id="9" name="Graphic 8">
            <a:extLst>
              <a:ext uri="{FF2B5EF4-FFF2-40B4-BE49-F238E27FC236}">
                <a16:creationId xmlns:a16="http://schemas.microsoft.com/office/drawing/2014/main" id="{3BB82B58-D907-A82F-AC0B-3F0229B959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902268" y="549220"/>
            <a:ext cx="1613085" cy="1613085"/>
          </a:xfrm>
          <a:prstGeom prst="rect">
            <a:avLst/>
          </a:prstGeom>
        </p:spPr>
      </p:pic>
      <p:pic>
        <p:nvPicPr>
          <p:cNvPr id="15" name="Graphic 14">
            <a:extLst>
              <a:ext uri="{FF2B5EF4-FFF2-40B4-BE49-F238E27FC236}">
                <a16:creationId xmlns:a16="http://schemas.microsoft.com/office/drawing/2014/main" id="{09137187-032E-8CF1-8A82-6E07B9CA489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19129" y="5725464"/>
            <a:ext cx="1534608" cy="1534608"/>
          </a:xfrm>
          <a:prstGeom prst="rect">
            <a:avLst/>
          </a:prstGeom>
        </p:spPr>
      </p:pic>
      <p:pic>
        <p:nvPicPr>
          <p:cNvPr id="16" name="Graphic 15">
            <a:extLst>
              <a:ext uri="{FF2B5EF4-FFF2-40B4-BE49-F238E27FC236}">
                <a16:creationId xmlns:a16="http://schemas.microsoft.com/office/drawing/2014/main" id="{6C08C250-924D-B825-8DC7-8E86132A972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879892" y="3061316"/>
            <a:ext cx="1613085" cy="1613085"/>
          </a:xfrm>
          <a:prstGeom prst="rect">
            <a:avLst/>
          </a:prstGeom>
        </p:spPr>
      </p:pic>
      <p:pic>
        <p:nvPicPr>
          <p:cNvPr id="17" name="Graphic 16">
            <a:extLst>
              <a:ext uri="{FF2B5EF4-FFF2-40B4-BE49-F238E27FC236}">
                <a16:creationId xmlns:a16="http://schemas.microsoft.com/office/drawing/2014/main" id="{05E5444B-23A0-1670-3129-49834AFFC3E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879891" y="8235057"/>
            <a:ext cx="1613085" cy="1613085"/>
          </a:xfrm>
          <a:prstGeom prst="rect">
            <a:avLst/>
          </a:prstGeom>
        </p:spPr>
      </p:pic>
    </p:spTree>
    <p:extLst>
      <p:ext uri="{BB962C8B-B14F-4D97-AF65-F5344CB8AC3E}">
        <p14:creationId xmlns:p14="http://schemas.microsoft.com/office/powerpoint/2010/main" val="3374362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8"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E415-15CA-C948-6EB7-AF21648877AF}"/>
              </a:ext>
            </a:extLst>
          </p:cNvPr>
          <p:cNvSpPr>
            <a:spLocks noGrp="1"/>
          </p:cNvSpPr>
          <p:nvPr>
            <p:ph type="title"/>
          </p:nvPr>
        </p:nvSpPr>
        <p:spPr>
          <a:xfrm>
            <a:off x="1147572" y="1017906"/>
            <a:ext cx="10852208" cy="1650492"/>
          </a:xfrm>
        </p:spPr>
        <p:txBody>
          <a:bodyPr lIns="0" tIns="0" rIns="0" bIns="0" anchor="t"/>
          <a:lstStyle/>
          <a:p>
            <a:r>
              <a:rPr lang="en-US" sz="7200" dirty="0"/>
              <a:t>Getting set up with </a:t>
            </a:r>
            <a:r>
              <a:rPr lang="en-US" sz="7200" dirty="0" err="1"/>
              <a:t>Qiskit</a:t>
            </a:r>
            <a:endParaRPr lang="en-US" sz="7200" dirty="0"/>
          </a:p>
        </p:txBody>
      </p:sp>
      <p:sp>
        <p:nvSpPr>
          <p:cNvPr id="5" name="Footer Placeholder 4">
            <a:extLst>
              <a:ext uri="{FF2B5EF4-FFF2-40B4-BE49-F238E27FC236}">
                <a16:creationId xmlns:a16="http://schemas.microsoft.com/office/drawing/2014/main" id="{E1FA9C81-981E-542D-D72E-8183C26FC589}"/>
              </a:ext>
            </a:extLst>
          </p:cNvPr>
          <p:cNvSpPr>
            <a:spLocks noGrp="1"/>
          </p:cNvSpPr>
          <p:nvPr>
            <p:ph type="ftr" sz="quarter" idx="18"/>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108C758F-270F-528E-45BE-CBB421544710}"/>
              </a:ext>
            </a:extLst>
          </p:cNvPr>
          <p:cNvSpPr>
            <a:spLocks noGrp="1"/>
          </p:cNvSpPr>
          <p:nvPr>
            <p:ph type="sldNum" sz="quarter" idx="4"/>
          </p:nvPr>
        </p:nvSpPr>
        <p:spPr/>
        <p:txBody>
          <a:bodyPr/>
          <a:lstStyle/>
          <a:p>
            <a:fld id="{86CB4B4D-7CA3-9044-876B-883B54F8677D}" type="slidenum">
              <a:rPr lang="en-US" smtClean="0"/>
              <a:pPr/>
              <a:t>5</a:t>
            </a:fld>
            <a:endParaRPr lang="en-US"/>
          </a:p>
        </p:txBody>
      </p:sp>
      <p:sp>
        <p:nvSpPr>
          <p:cNvPr id="13" name="Text Placeholder 2">
            <a:extLst>
              <a:ext uri="{FF2B5EF4-FFF2-40B4-BE49-F238E27FC236}">
                <a16:creationId xmlns:a16="http://schemas.microsoft.com/office/drawing/2014/main" id="{7B030C04-D035-D894-87B1-4E7002B9ECE8}"/>
              </a:ext>
            </a:extLst>
          </p:cNvPr>
          <p:cNvSpPr>
            <a:spLocks noGrp="1"/>
          </p:cNvSpPr>
          <p:nvPr>
            <p:ph type="body" sz="quarter" idx="10"/>
          </p:nvPr>
        </p:nvSpPr>
        <p:spPr>
          <a:xfrm>
            <a:off x="7270682" y="5542297"/>
            <a:ext cx="9895026" cy="5505305"/>
          </a:xfrm>
        </p:spPr>
        <p:txBody>
          <a:bodyPr lIns="0" tIns="0" rIns="0" bIns="0" anchor="t"/>
          <a:lstStyle/>
          <a:p>
            <a:r>
              <a:rPr lang="en-US" dirty="0">
                <a:latin typeface="IBM Plex Mono Light"/>
                <a:ea typeface="+mj-lt"/>
                <a:cs typeface="+mj-lt"/>
              </a:rPr>
              <a:t>pip install '</a:t>
            </a:r>
            <a:r>
              <a:rPr lang="en-US" dirty="0" err="1">
                <a:latin typeface="IBM Plex Mono Light"/>
                <a:ea typeface="+mj-lt"/>
                <a:cs typeface="+mj-lt"/>
              </a:rPr>
              <a:t>qiskit</a:t>
            </a:r>
            <a:r>
              <a:rPr lang="en-US" dirty="0">
                <a:latin typeface="IBM Plex Mono Light"/>
                <a:ea typeface="+mj-lt"/>
                <a:cs typeface="+mj-lt"/>
              </a:rPr>
              <a:t>[visualization]'</a:t>
            </a:r>
            <a:endParaRPr lang="en-US" dirty="0"/>
          </a:p>
          <a:p>
            <a:r>
              <a:rPr lang="en-US" dirty="0">
                <a:latin typeface="IBM Plex Mono Light"/>
                <a:ea typeface="+mj-lt"/>
                <a:cs typeface="+mj-lt"/>
              </a:rPr>
              <a:t>pip install </a:t>
            </a:r>
            <a:r>
              <a:rPr lang="en-US" err="1">
                <a:latin typeface="IBM Plex Mono Light"/>
                <a:ea typeface="+mj-lt"/>
                <a:cs typeface="+mj-lt"/>
              </a:rPr>
              <a:t>qiskit</a:t>
            </a:r>
            <a:r>
              <a:rPr lang="en-US" dirty="0">
                <a:latin typeface="IBM Plex Mono Light"/>
                <a:ea typeface="+mj-lt"/>
                <a:cs typeface="+mj-lt"/>
              </a:rPr>
              <a:t>-</a:t>
            </a:r>
            <a:r>
              <a:rPr lang="en-US" err="1">
                <a:latin typeface="IBM Plex Mono Light"/>
                <a:ea typeface="+mj-lt"/>
                <a:cs typeface="+mj-lt"/>
              </a:rPr>
              <a:t>ibm</a:t>
            </a:r>
            <a:r>
              <a:rPr lang="en-US" dirty="0">
                <a:latin typeface="IBM Plex Mono Light"/>
                <a:ea typeface="+mj-lt"/>
                <a:cs typeface="+mj-lt"/>
              </a:rPr>
              <a:t>-runtime</a:t>
            </a:r>
            <a:endParaRPr lang="en-US">
              <a:latin typeface="IBM Plex Mono Light"/>
              <a:ea typeface="+mj-lt"/>
              <a:cs typeface="+mj-lt"/>
            </a:endParaRPr>
          </a:p>
          <a:p>
            <a:endParaRPr lang="en-US" dirty="0">
              <a:latin typeface="IBM Plex Mono Light"/>
            </a:endParaRPr>
          </a:p>
          <a:p>
            <a:r>
              <a:rPr lang="en-US" dirty="0">
                <a:latin typeface="IBM Plex Sans Light"/>
              </a:rPr>
              <a:t>To access IBM hardware, set up your credentials through one of:</a:t>
            </a:r>
          </a:p>
          <a:p>
            <a:pPr marL="571500" indent="-571500">
              <a:buFont typeface="Arial"/>
              <a:buChar char="•"/>
            </a:pPr>
            <a:r>
              <a:rPr lang="en-US" dirty="0">
                <a:latin typeface="IBM Plex Sans Light"/>
              </a:rPr>
              <a:t>IBM Quantum Platform</a:t>
            </a:r>
          </a:p>
          <a:p>
            <a:pPr marL="571500" indent="-571500">
              <a:buFont typeface="Arial"/>
              <a:buChar char="•"/>
            </a:pPr>
            <a:r>
              <a:rPr lang="en-US" dirty="0">
                <a:latin typeface="IBM Plex Sans Light"/>
              </a:rPr>
              <a:t>IBM Cloud</a:t>
            </a:r>
          </a:p>
          <a:p>
            <a:pPr marL="571500" indent="-571500">
              <a:buFont typeface="Arial"/>
              <a:buChar char="•"/>
            </a:pPr>
            <a:endParaRPr lang="en-US" dirty="0"/>
          </a:p>
          <a:p>
            <a:r>
              <a:rPr lang="en-US" sz="2800" dirty="0">
                <a:hlinkClick r:id="rId2"/>
              </a:rPr>
              <a:t>https</a:t>
            </a:r>
            <a:r>
              <a:rPr lang="en-US" sz="2800" dirty="0">
                <a:ea typeface="+mj-lt"/>
                <a:cs typeface="+mj-lt"/>
                <a:hlinkClick r:id="rId2"/>
              </a:rPr>
              <a:t>://docs.quantum-computing.ibm.com/start</a:t>
            </a:r>
          </a:p>
        </p:txBody>
      </p:sp>
    </p:spTree>
    <p:extLst>
      <p:ext uri="{BB962C8B-B14F-4D97-AF65-F5344CB8AC3E}">
        <p14:creationId xmlns:p14="http://schemas.microsoft.com/office/powerpoint/2010/main" val="11164525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Blue 10 half slide background">
            <a:extLst>
              <a:ext uri="{FF2B5EF4-FFF2-40B4-BE49-F238E27FC236}">
                <a16:creationId xmlns:a16="http://schemas.microsoft.com/office/drawing/2014/main" id="{B035D47D-5EA8-F30E-59BE-8B5BEEB10315}"/>
              </a:ext>
            </a:extLst>
          </p:cNvPr>
          <p:cNvSpPr/>
          <p:nvPr/>
        </p:nvSpPr>
        <p:spPr bwMode="auto">
          <a:xfrm>
            <a:off x="-1" y="0"/>
            <a:ext cx="24387175" cy="6071616"/>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rgbClr val="F4F4F4"/>
              </a:solidFill>
              <a:effectLst/>
              <a:latin typeface="+mn-lt"/>
            </a:endParaRPr>
          </a:p>
        </p:txBody>
      </p:sp>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72" y="922722"/>
            <a:ext cx="11050589" cy="1650492"/>
          </a:xfrm>
        </p:spPr>
        <p:txBody>
          <a:bodyPr lIns="0" tIns="0" rIns="457200" bIns="0" anchor="t"/>
          <a:lstStyle/>
          <a:p>
            <a:r>
              <a:rPr lang="en-US" sz="11500" dirty="0" err="1"/>
              <a:t>Qiskit</a:t>
            </a:r>
            <a:r>
              <a:rPr lang="en-US" sz="11500" dirty="0"/>
              <a:t> Patterns</a:t>
            </a:r>
          </a:p>
        </p:txBody>
      </p:sp>
      <p:sp>
        <p:nvSpPr>
          <p:cNvPr id="3" name="Text Placeholder 2">
            <a:extLst>
              <a:ext uri="{FF2B5EF4-FFF2-40B4-BE49-F238E27FC236}">
                <a16:creationId xmlns:a16="http://schemas.microsoft.com/office/drawing/2014/main" id="{1F06A4A6-BFA6-4140-B1ED-1F00BB0D2D2F}"/>
              </a:ext>
            </a:extLst>
          </p:cNvPr>
          <p:cNvSpPr>
            <a:spLocks noGrp="1"/>
          </p:cNvSpPr>
          <p:nvPr>
            <p:ph type="body" sz="quarter" idx="11"/>
          </p:nvPr>
        </p:nvSpPr>
        <p:spPr/>
        <p:txBody>
          <a:bodyPr lIns="0" tIns="0" rIns="0" bIns="0" anchor="t"/>
          <a:lstStyle/>
          <a:p>
            <a:r>
              <a:rPr lang="en-US" sz="4800" dirty="0">
                <a:solidFill>
                  <a:srgbClr val="697077"/>
                </a:solidFill>
              </a:rPr>
              <a:t>1. Map</a:t>
            </a:r>
            <a:r>
              <a:rPr lang="en-US" sz="4800" b="1" dirty="0">
                <a:solidFill>
                  <a:srgbClr val="697077"/>
                </a:solidFill>
              </a:rPr>
              <a:t> </a:t>
            </a:r>
            <a:r>
              <a:rPr lang="en-US" sz="4800" dirty="0">
                <a:solidFill>
                  <a:srgbClr val="697077"/>
                </a:solidFill>
              </a:rPr>
              <a:t>problem to quantum circuits and operators</a:t>
            </a:r>
          </a:p>
        </p:txBody>
      </p:sp>
      <p:cxnSp>
        <p:nvCxnSpPr>
          <p:cNvPr id="16" name="Straight Connector 15" descr="Vertical column divider">
            <a:extLst>
              <a:ext uri="{FF2B5EF4-FFF2-40B4-BE49-F238E27FC236}">
                <a16:creationId xmlns:a16="http://schemas.microsoft.com/office/drawing/2014/main" id="{7BD7A910-E9B1-9AA2-F18F-4ACFA43F830D}"/>
              </a:ext>
            </a:extLst>
          </p:cNvPr>
          <p:cNvCxnSpPr>
            <a:cxnSpLocks/>
          </p:cNvCxnSpPr>
          <p:nvPr/>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C33EDFC4-C9C9-2112-4D9D-362541F55268}"/>
              </a:ext>
            </a:extLst>
          </p:cNvPr>
          <p:cNvSpPr>
            <a:spLocks noGrp="1"/>
          </p:cNvSpPr>
          <p:nvPr>
            <p:ph type="body" sz="quarter" idx="12"/>
          </p:nvPr>
        </p:nvSpPr>
        <p:spPr/>
        <p:txBody>
          <a:bodyPr lIns="0" tIns="0" rIns="0" bIns="0" anchor="t"/>
          <a:lstStyle/>
          <a:p>
            <a:r>
              <a:rPr lang="en-US" sz="4800" dirty="0">
                <a:solidFill>
                  <a:srgbClr val="697077"/>
                </a:solidFill>
              </a:rPr>
              <a:t>2. Optimize</a:t>
            </a:r>
            <a:r>
              <a:rPr lang="en-US" sz="4800" b="1" dirty="0">
                <a:solidFill>
                  <a:srgbClr val="697077"/>
                </a:solidFill>
              </a:rPr>
              <a:t> </a:t>
            </a:r>
            <a:r>
              <a:rPr lang="en-US" sz="4800" dirty="0">
                <a:solidFill>
                  <a:srgbClr val="697077"/>
                </a:solidFill>
              </a:rPr>
              <a:t>circuits for target hardware</a:t>
            </a:r>
            <a:endParaRPr lang="en-US" sz="4800" dirty="0">
              <a:solidFill>
                <a:srgbClr val="000000"/>
              </a:solidFill>
              <a:ea typeface="+mj-lt"/>
              <a:cs typeface="+mj-lt"/>
            </a:endParaRPr>
          </a:p>
        </p:txBody>
      </p:sp>
      <p:cxnSp>
        <p:nvCxnSpPr>
          <p:cNvPr id="17" name="Straight Connector 16" descr="Vertical column divider">
            <a:extLst>
              <a:ext uri="{FF2B5EF4-FFF2-40B4-BE49-F238E27FC236}">
                <a16:creationId xmlns:a16="http://schemas.microsoft.com/office/drawing/2014/main" id="{995CDAE1-6633-BC46-9535-4F81A9B587F8}"/>
              </a:ext>
            </a:extLst>
          </p:cNvPr>
          <p:cNvCxnSpPr>
            <a:cxnSpLocks/>
          </p:cNvCxnSpPr>
          <p:nvPr/>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p:txBody>
          <a:bodyPr lIns="0" tIns="0" rIns="0" bIns="0" anchor="t"/>
          <a:lstStyle/>
          <a:p>
            <a:r>
              <a:rPr lang="en-US" sz="4800" dirty="0">
                <a:solidFill>
                  <a:srgbClr val="697077"/>
                </a:solidFill>
              </a:rPr>
              <a:t>3. Execute</a:t>
            </a:r>
            <a:r>
              <a:rPr lang="en-US" sz="4800" b="1" dirty="0">
                <a:solidFill>
                  <a:srgbClr val="697077"/>
                </a:solidFill>
              </a:rPr>
              <a:t> </a:t>
            </a:r>
            <a:r>
              <a:rPr lang="en-US" sz="4800" dirty="0">
                <a:solidFill>
                  <a:srgbClr val="697077"/>
                </a:solidFill>
              </a:rPr>
              <a:t>on target hardware</a:t>
            </a:r>
          </a:p>
          <a:p>
            <a:endParaRPr lang="en-US" dirty="0">
              <a:ea typeface="+mj-lt"/>
              <a:cs typeface="+mj-lt"/>
            </a:endParaRPr>
          </a:p>
        </p:txBody>
      </p:sp>
      <p:cxnSp>
        <p:nvCxnSpPr>
          <p:cNvPr id="18" name="Straight Connector 17" descr="Vertical column divider">
            <a:extLst>
              <a:ext uri="{FF2B5EF4-FFF2-40B4-BE49-F238E27FC236}">
                <a16:creationId xmlns:a16="http://schemas.microsoft.com/office/drawing/2014/main" id="{7C884D65-8EC9-0EA0-AE21-08F894D315AF}"/>
              </a:ext>
            </a:extLst>
          </p:cNvPr>
          <p:cNvCxnSpPr>
            <a:cxnSpLocks/>
          </p:cNvCxnSpPr>
          <p:nvPr/>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420DC560-FF7F-9500-14CC-65574A232BA3}"/>
              </a:ext>
            </a:extLst>
          </p:cNvPr>
          <p:cNvSpPr>
            <a:spLocks noGrp="1"/>
          </p:cNvSpPr>
          <p:nvPr>
            <p:ph type="body" sz="quarter" idx="14"/>
          </p:nvPr>
        </p:nvSpPr>
        <p:spPr>
          <a:xfrm>
            <a:off x="18859500" y="6650183"/>
            <a:ext cx="5123029" cy="5344917"/>
          </a:xfrm>
        </p:spPr>
        <p:txBody>
          <a:bodyPr lIns="0" tIns="0" rIns="0" bIns="0" anchor="t"/>
          <a:lstStyle/>
          <a:p>
            <a:r>
              <a:rPr lang="en-US" sz="4800" dirty="0">
                <a:solidFill>
                  <a:srgbClr val="697077"/>
                </a:solidFill>
                <a:ea typeface="+mj-lt"/>
                <a:cs typeface="+mj-lt"/>
              </a:rPr>
              <a:t>4. Postprocess</a:t>
            </a:r>
            <a:r>
              <a:rPr lang="en-US" sz="4800" b="1" dirty="0">
                <a:solidFill>
                  <a:srgbClr val="697077"/>
                </a:solidFill>
                <a:ea typeface="+mj-lt"/>
                <a:cs typeface="+mj-lt"/>
              </a:rPr>
              <a:t> </a:t>
            </a:r>
            <a:r>
              <a:rPr lang="en-US" sz="4800" dirty="0">
                <a:solidFill>
                  <a:srgbClr val="697077"/>
                </a:solidFill>
                <a:ea typeface="+mj-lt"/>
                <a:cs typeface="+mj-lt"/>
              </a:rPr>
              <a:t>results</a:t>
            </a:r>
            <a:endParaRPr lang="en-US" sz="4800" dirty="0">
              <a:solidFill>
                <a:srgbClr val="697077"/>
              </a:solidFill>
            </a:endParaRPr>
          </a:p>
          <a:p>
            <a:endParaRPr lang="en-US" dirty="0">
              <a:ea typeface="+mj-lt"/>
              <a:cs typeface="+mj-lt"/>
            </a:endParaRPr>
          </a:p>
        </p:txBody>
      </p:sp>
      <p:sp>
        <p:nvSpPr>
          <p:cNvPr id="7" name="Footer Placeholder 6">
            <a:extLst>
              <a:ext uri="{FF2B5EF4-FFF2-40B4-BE49-F238E27FC236}">
                <a16:creationId xmlns:a16="http://schemas.microsoft.com/office/drawing/2014/main" id="{BF5069CF-12C8-5065-5D51-A2D4F896DB63}"/>
              </a:ext>
            </a:extLst>
          </p:cNvPr>
          <p:cNvSpPr>
            <a:spLocks noGrp="1"/>
          </p:cNvSpPr>
          <p:nvPr>
            <p:ph type="ftr" sz="quarter" idx="15"/>
          </p:nvPr>
        </p:nvSpPr>
        <p:spPr>
          <a:xfrm>
            <a:off x="576072" y="12801600"/>
            <a:ext cx="4956176" cy="381000"/>
          </a:xfrm>
        </p:spPr>
        <p:txBody>
          <a:bodyPr/>
          <a:lstStyle/>
          <a:p>
            <a:r>
              <a:rPr lang="en-US"/>
              <a:t>Qiskit Global Summer School 2024 </a:t>
            </a:r>
          </a:p>
        </p:txBody>
      </p:sp>
      <p:sp>
        <p:nvSpPr>
          <p:cNvPr id="9" name="Slide Number Placeholder 2">
            <a:extLst>
              <a:ext uri="{FF2B5EF4-FFF2-40B4-BE49-F238E27FC236}">
                <a16:creationId xmlns:a16="http://schemas.microsoft.com/office/drawing/2014/main" id="{E2F33609-2C92-880F-C9F2-F22D27E3CF14}"/>
              </a:ext>
            </a:extLst>
          </p:cNvPr>
          <p:cNvSpPr>
            <a:spLocks noGrp="1"/>
          </p:cNvSpPr>
          <p:nvPr>
            <p:ph type="sldNum" sz="quarter" idx="4"/>
          </p:nvPr>
        </p:nvSpPr>
        <p:spPr>
          <a:xfrm>
            <a:off x="23555959" y="12926828"/>
            <a:ext cx="256541" cy="254001"/>
          </a:xfrm>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220469718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Blue 10 half slide background">
            <a:extLst>
              <a:ext uri="{FF2B5EF4-FFF2-40B4-BE49-F238E27FC236}">
                <a16:creationId xmlns:a16="http://schemas.microsoft.com/office/drawing/2014/main" id="{B035D47D-5EA8-F30E-59BE-8B5BEEB10315}"/>
              </a:ext>
            </a:extLst>
          </p:cNvPr>
          <p:cNvSpPr/>
          <p:nvPr/>
        </p:nvSpPr>
        <p:spPr bwMode="auto">
          <a:xfrm>
            <a:off x="-1" y="0"/>
            <a:ext cx="24387175" cy="6071616"/>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rgbClr val="F4F4F4"/>
              </a:solidFill>
              <a:effectLst/>
              <a:latin typeface="+mn-lt"/>
            </a:endParaRPr>
          </a:p>
        </p:txBody>
      </p:sp>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72" y="922722"/>
            <a:ext cx="11050589" cy="1650492"/>
          </a:xfrm>
        </p:spPr>
        <p:txBody>
          <a:bodyPr lIns="0" tIns="0" rIns="457200" bIns="0" anchor="t"/>
          <a:lstStyle/>
          <a:p>
            <a:r>
              <a:rPr lang="en-US" sz="11500" dirty="0" err="1"/>
              <a:t>Qiskit</a:t>
            </a:r>
            <a:r>
              <a:rPr lang="en-US" sz="11500" dirty="0"/>
              <a:t> Patterns</a:t>
            </a:r>
          </a:p>
        </p:txBody>
      </p:sp>
      <p:sp>
        <p:nvSpPr>
          <p:cNvPr id="3" name="Text Placeholder 2">
            <a:extLst>
              <a:ext uri="{FF2B5EF4-FFF2-40B4-BE49-F238E27FC236}">
                <a16:creationId xmlns:a16="http://schemas.microsoft.com/office/drawing/2014/main" id="{1F06A4A6-BFA6-4140-B1ED-1F00BB0D2D2F}"/>
              </a:ext>
            </a:extLst>
          </p:cNvPr>
          <p:cNvSpPr>
            <a:spLocks noGrp="1"/>
          </p:cNvSpPr>
          <p:nvPr>
            <p:ph type="body" sz="quarter" idx="11"/>
          </p:nvPr>
        </p:nvSpPr>
        <p:spPr/>
        <p:txBody>
          <a:bodyPr lIns="0" tIns="0" rIns="0" bIns="0" anchor="t"/>
          <a:lstStyle/>
          <a:p>
            <a:r>
              <a:rPr lang="en-US" sz="4800" b="1" dirty="0">
                <a:solidFill>
                  <a:srgbClr val="343A3F"/>
                </a:solidFill>
              </a:rPr>
              <a:t>1. Map problem to quantum circuits and operators</a:t>
            </a:r>
          </a:p>
        </p:txBody>
      </p:sp>
      <p:cxnSp>
        <p:nvCxnSpPr>
          <p:cNvPr id="16" name="Straight Connector 15" descr="Vertical column divider">
            <a:extLst>
              <a:ext uri="{FF2B5EF4-FFF2-40B4-BE49-F238E27FC236}">
                <a16:creationId xmlns:a16="http://schemas.microsoft.com/office/drawing/2014/main" id="{7BD7A910-E9B1-9AA2-F18F-4ACFA43F830D}"/>
              </a:ext>
            </a:extLst>
          </p:cNvPr>
          <p:cNvCxnSpPr>
            <a:cxnSpLocks/>
          </p:cNvCxnSpPr>
          <p:nvPr/>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C33EDFC4-C9C9-2112-4D9D-362541F55268}"/>
              </a:ext>
            </a:extLst>
          </p:cNvPr>
          <p:cNvSpPr>
            <a:spLocks noGrp="1"/>
          </p:cNvSpPr>
          <p:nvPr>
            <p:ph type="body" sz="quarter" idx="12"/>
          </p:nvPr>
        </p:nvSpPr>
        <p:spPr/>
        <p:txBody>
          <a:bodyPr lIns="0" tIns="0" rIns="0" bIns="0" anchor="t"/>
          <a:lstStyle/>
          <a:p>
            <a:r>
              <a:rPr lang="en-US" sz="4800" dirty="0">
                <a:solidFill>
                  <a:srgbClr val="697077"/>
                </a:solidFill>
              </a:rPr>
              <a:t>2. Optimize</a:t>
            </a:r>
            <a:r>
              <a:rPr lang="en-US" sz="4800" b="1" dirty="0">
                <a:solidFill>
                  <a:srgbClr val="697077"/>
                </a:solidFill>
              </a:rPr>
              <a:t> </a:t>
            </a:r>
            <a:r>
              <a:rPr lang="en-US" sz="4800" dirty="0">
                <a:solidFill>
                  <a:srgbClr val="697077"/>
                </a:solidFill>
              </a:rPr>
              <a:t>circuits for target hardware</a:t>
            </a:r>
            <a:endParaRPr lang="en-US" sz="4800" dirty="0">
              <a:solidFill>
                <a:srgbClr val="000000"/>
              </a:solidFill>
              <a:ea typeface="+mj-lt"/>
              <a:cs typeface="+mj-lt"/>
            </a:endParaRPr>
          </a:p>
        </p:txBody>
      </p:sp>
      <p:cxnSp>
        <p:nvCxnSpPr>
          <p:cNvPr id="17" name="Straight Connector 16" descr="Vertical column divider">
            <a:extLst>
              <a:ext uri="{FF2B5EF4-FFF2-40B4-BE49-F238E27FC236}">
                <a16:creationId xmlns:a16="http://schemas.microsoft.com/office/drawing/2014/main" id="{995CDAE1-6633-BC46-9535-4F81A9B587F8}"/>
              </a:ext>
            </a:extLst>
          </p:cNvPr>
          <p:cNvCxnSpPr>
            <a:cxnSpLocks/>
          </p:cNvCxnSpPr>
          <p:nvPr/>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p:txBody>
          <a:bodyPr lIns="0" tIns="0" rIns="0" bIns="0" anchor="t"/>
          <a:lstStyle/>
          <a:p>
            <a:r>
              <a:rPr lang="en-US" sz="4800" dirty="0">
                <a:solidFill>
                  <a:srgbClr val="697077"/>
                </a:solidFill>
              </a:rPr>
              <a:t>3. Execute</a:t>
            </a:r>
            <a:r>
              <a:rPr lang="en-US" sz="4800" b="1" dirty="0">
                <a:solidFill>
                  <a:srgbClr val="697077"/>
                </a:solidFill>
              </a:rPr>
              <a:t> </a:t>
            </a:r>
            <a:r>
              <a:rPr lang="en-US" sz="4800" dirty="0">
                <a:solidFill>
                  <a:srgbClr val="697077"/>
                </a:solidFill>
              </a:rPr>
              <a:t>on target hardware</a:t>
            </a:r>
          </a:p>
          <a:p>
            <a:endParaRPr lang="en-US" dirty="0">
              <a:ea typeface="+mj-lt"/>
              <a:cs typeface="+mj-lt"/>
            </a:endParaRPr>
          </a:p>
        </p:txBody>
      </p:sp>
      <p:cxnSp>
        <p:nvCxnSpPr>
          <p:cNvPr id="18" name="Straight Connector 17" descr="Vertical column divider">
            <a:extLst>
              <a:ext uri="{FF2B5EF4-FFF2-40B4-BE49-F238E27FC236}">
                <a16:creationId xmlns:a16="http://schemas.microsoft.com/office/drawing/2014/main" id="{7C884D65-8EC9-0EA0-AE21-08F894D315AF}"/>
              </a:ext>
            </a:extLst>
          </p:cNvPr>
          <p:cNvCxnSpPr>
            <a:cxnSpLocks/>
          </p:cNvCxnSpPr>
          <p:nvPr/>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420DC560-FF7F-9500-14CC-65574A232BA3}"/>
              </a:ext>
            </a:extLst>
          </p:cNvPr>
          <p:cNvSpPr>
            <a:spLocks noGrp="1"/>
          </p:cNvSpPr>
          <p:nvPr>
            <p:ph type="body" sz="quarter" idx="14"/>
          </p:nvPr>
        </p:nvSpPr>
        <p:spPr>
          <a:xfrm>
            <a:off x="18859500" y="6650183"/>
            <a:ext cx="5123029" cy="5344917"/>
          </a:xfrm>
        </p:spPr>
        <p:txBody>
          <a:bodyPr lIns="0" tIns="0" rIns="0" bIns="0" anchor="t"/>
          <a:lstStyle/>
          <a:p>
            <a:r>
              <a:rPr lang="en-US" sz="4800" dirty="0">
                <a:solidFill>
                  <a:srgbClr val="697077"/>
                </a:solidFill>
                <a:ea typeface="+mj-lt"/>
                <a:cs typeface="+mj-lt"/>
              </a:rPr>
              <a:t>4. Postprocess</a:t>
            </a:r>
            <a:r>
              <a:rPr lang="en-US" sz="4800" b="1" dirty="0">
                <a:solidFill>
                  <a:srgbClr val="697077"/>
                </a:solidFill>
                <a:ea typeface="+mj-lt"/>
                <a:cs typeface="+mj-lt"/>
              </a:rPr>
              <a:t> </a:t>
            </a:r>
            <a:r>
              <a:rPr lang="en-US" sz="4800" dirty="0">
                <a:solidFill>
                  <a:srgbClr val="697077"/>
                </a:solidFill>
                <a:ea typeface="+mj-lt"/>
                <a:cs typeface="+mj-lt"/>
              </a:rPr>
              <a:t>results</a:t>
            </a:r>
            <a:endParaRPr lang="en-US" sz="4800" dirty="0">
              <a:solidFill>
                <a:srgbClr val="697077"/>
              </a:solidFill>
            </a:endParaRPr>
          </a:p>
          <a:p>
            <a:endParaRPr lang="en-US" dirty="0">
              <a:ea typeface="+mj-lt"/>
              <a:cs typeface="+mj-lt"/>
            </a:endParaRPr>
          </a:p>
        </p:txBody>
      </p:sp>
      <p:sp>
        <p:nvSpPr>
          <p:cNvPr id="7" name="Footer Placeholder 6">
            <a:extLst>
              <a:ext uri="{FF2B5EF4-FFF2-40B4-BE49-F238E27FC236}">
                <a16:creationId xmlns:a16="http://schemas.microsoft.com/office/drawing/2014/main" id="{BF5069CF-12C8-5065-5D51-A2D4F896DB63}"/>
              </a:ext>
            </a:extLst>
          </p:cNvPr>
          <p:cNvSpPr>
            <a:spLocks noGrp="1"/>
          </p:cNvSpPr>
          <p:nvPr>
            <p:ph type="ftr" sz="quarter" idx="15"/>
          </p:nvPr>
        </p:nvSpPr>
        <p:spPr>
          <a:xfrm>
            <a:off x="576072" y="12801600"/>
            <a:ext cx="4956176" cy="381000"/>
          </a:xfrm>
        </p:spPr>
        <p:txBody>
          <a:bodyPr/>
          <a:lstStyle/>
          <a:p>
            <a:r>
              <a:rPr lang="en-US"/>
              <a:t>Qiskit Global Summer School 2024 </a:t>
            </a:r>
          </a:p>
        </p:txBody>
      </p:sp>
      <p:sp>
        <p:nvSpPr>
          <p:cNvPr id="9" name="Slide Number Placeholder 2">
            <a:extLst>
              <a:ext uri="{FF2B5EF4-FFF2-40B4-BE49-F238E27FC236}">
                <a16:creationId xmlns:a16="http://schemas.microsoft.com/office/drawing/2014/main" id="{E2F33609-2C92-880F-C9F2-F22D27E3CF14}"/>
              </a:ext>
            </a:extLst>
          </p:cNvPr>
          <p:cNvSpPr>
            <a:spLocks noGrp="1"/>
          </p:cNvSpPr>
          <p:nvPr>
            <p:ph type="sldNum" sz="quarter" idx="4"/>
          </p:nvPr>
        </p:nvSpPr>
        <p:spPr>
          <a:xfrm>
            <a:off x="23555959" y="12926828"/>
            <a:ext cx="256541" cy="254001"/>
          </a:xfrm>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21162082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7">
            <a:extLst>
              <a:ext uri="{FF2B5EF4-FFF2-40B4-BE49-F238E27FC236}">
                <a16:creationId xmlns:a16="http://schemas.microsoft.com/office/drawing/2014/main" id="{AC850ADB-230C-329B-2B03-1948043FBD08}"/>
              </a:ext>
            </a:extLst>
          </p:cNvPr>
          <p:cNvSpPr>
            <a:spLocks noGrp="1"/>
          </p:cNvSpPr>
          <p:nvPr>
            <p:ph type="sldNum" sz="quarter" idx="4"/>
          </p:nvPr>
        </p:nvSpPr>
        <p:spPr/>
        <p:txBody>
          <a:bodyPr/>
          <a:lstStyle/>
          <a:p>
            <a:fld id="{59395FB3-9C97-154F-86B2-7E381B951268}" type="slidenum">
              <a:rPr lang="en-US" smtClean="0"/>
              <a:pPr/>
              <a:t>8</a:t>
            </a:fld>
            <a:endParaRPr lang="en-US" dirty="0"/>
          </a:p>
        </p:txBody>
      </p:sp>
      <p:sp>
        <p:nvSpPr>
          <p:cNvPr id="3" name="Footer Placeholder 2">
            <a:extLst>
              <a:ext uri="{FF2B5EF4-FFF2-40B4-BE49-F238E27FC236}">
                <a16:creationId xmlns:a16="http://schemas.microsoft.com/office/drawing/2014/main" id="{E9944758-3C7F-A983-A356-3C3C3DC81141}"/>
              </a:ext>
            </a:extLst>
          </p:cNvPr>
          <p:cNvSpPr>
            <a:spLocks noGrp="1"/>
          </p:cNvSpPr>
          <p:nvPr>
            <p:ph type="ftr" sz="quarter" idx="18"/>
          </p:nvPr>
        </p:nvSpPr>
        <p:spPr/>
        <p:txBody>
          <a:bodyPr/>
          <a:lstStyle/>
          <a:p>
            <a:r>
              <a:rPr lang="en-US"/>
              <a:t>Qiskit Global Summer School 2024 </a:t>
            </a:r>
            <a:endParaRPr lang="en-US" dirty="0"/>
          </a:p>
        </p:txBody>
      </p:sp>
      <p:pic>
        <p:nvPicPr>
          <p:cNvPr id="12" name="Picture 11">
            <a:extLst>
              <a:ext uri="{FF2B5EF4-FFF2-40B4-BE49-F238E27FC236}">
                <a16:creationId xmlns:a16="http://schemas.microsoft.com/office/drawing/2014/main" id="{C00D8B57-E430-82D9-3D4B-2B84956758A0}"/>
              </a:ext>
            </a:extLst>
          </p:cNvPr>
          <p:cNvPicPr>
            <a:picLocks noChangeAspect="1"/>
          </p:cNvPicPr>
          <p:nvPr/>
        </p:nvPicPr>
        <p:blipFill>
          <a:blip r:embed="rId3"/>
          <a:stretch>
            <a:fillRect/>
          </a:stretch>
        </p:blipFill>
        <p:spPr>
          <a:xfrm>
            <a:off x="2625552" y="1169464"/>
            <a:ext cx="5484198" cy="5036197"/>
          </a:xfrm>
          <a:prstGeom prst="rect">
            <a:avLst/>
          </a:prstGeom>
        </p:spPr>
      </p:pic>
      <p:pic>
        <p:nvPicPr>
          <p:cNvPr id="13" name="Picture 12">
            <a:extLst>
              <a:ext uri="{FF2B5EF4-FFF2-40B4-BE49-F238E27FC236}">
                <a16:creationId xmlns:a16="http://schemas.microsoft.com/office/drawing/2014/main" id="{7972A417-30DA-457A-ECDC-0596CB988CD7}"/>
              </a:ext>
            </a:extLst>
          </p:cNvPr>
          <p:cNvPicPr>
            <a:picLocks noChangeAspect="1"/>
          </p:cNvPicPr>
          <p:nvPr/>
        </p:nvPicPr>
        <p:blipFill>
          <a:blip r:embed="rId4"/>
          <a:stretch>
            <a:fillRect/>
          </a:stretch>
        </p:blipFill>
        <p:spPr>
          <a:xfrm>
            <a:off x="9414552" y="3138611"/>
            <a:ext cx="3286358" cy="1097902"/>
          </a:xfrm>
          <a:prstGeom prst="rect">
            <a:avLst/>
          </a:prstGeom>
        </p:spPr>
      </p:pic>
      <p:pic>
        <p:nvPicPr>
          <p:cNvPr id="14" name="Picture 13">
            <a:extLst>
              <a:ext uri="{FF2B5EF4-FFF2-40B4-BE49-F238E27FC236}">
                <a16:creationId xmlns:a16="http://schemas.microsoft.com/office/drawing/2014/main" id="{4D57ED58-CDA6-B198-0EAA-988C557FD516}"/>
              </a:ext>
            </a:extLst>
          </p:cNvPr>
          <p:cNvPicPr>
            <a:picLocks noChangeAspect="1"/>
          </p:cNvPicPr>
          <p:nvPr/>
        </p:nvPicPr>
        <p:blipFill>
          <a:blip r:embed="rId5"/>
          <a:stretch>
            <a:fillRect/>
          </a:stretch>
        </p:blipFill>
        <p:spPr>
          <a:xfrm>
            <a:off x="13210619" y="765043"/>
            <a:ext cx="6962937" cy="5845037"/>
          </a:xfrm>
          <a:prstGeom prst="rect">
            <a:avLst/>
          </a:prstGeom>
        </p:spPr>
      </p:pic>
      <p:sp>
        <p:nvSpPr>
          <p:cNvPr id="16" name="TextBox 15">
            <a:extLst>
              <a:ext uri="{FF2B5EF4-FFF2-40B4-BE49-F238E27FC236}">
                <a16:creationId xmlns:a16="http://schemas.microsoft.com/office/drawing/2014/main" id="{50E3CE32-4D84-5A19-A5A5-89F1F3EFEF08}"/>
              </a:ext>
            </a:extLst>
          </p:cNvPr>
          <p:cNvSpPr txBox="1"/>
          <p:nvPr/>
        </p:nvSpPr>
        <p:spPr>
          <a:xfrm>
            <a:off x="3289229" y="7309308"/>
            <a:ext cx="17808716" cy="461664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00000"/>
              </a:lnSpc>
            </a:pPr>
            <a:r>
              <a:rPr lang="en-GB" sz="6000" dirty="0">
                <a:latin typeface="IBM Plex Sans Light"/>
              </a:rPr>
              <a:t>To map a problem:</a:t>
            </a:r>
          </a:p>
          <a:p>
            <a:pPr>
              <a:lnSpc>
                <a:spcPct val="100000"/>
              </a:lnSpc>
            </a:pPr>
            <a:endParaRPr lang="en-GB" sz="6000" dirty="0">
              <a:latin typeface="IBM Plex Sans Light"/>
            </a:endParaRPr>
          </a:p>
          <a:p>
            <a:pPr marL="571500" indent="-571500">
              <a:lnSpc>
                <a:spcPct val="100000"/>
              </a:lnSpc>
              <a:buFont typeface="Arial" panose="020B0604020202020204" pitchFamily="34" charset="0"/>
              <a:buChar char="•"/>
            </a:pPr>
            <a:r>
              <a:rPr lang="en-GB" sz="6000" dirty="0">
                <a:latin typeface="IBM Plex Sans Light"/>
              </a:rPr>
              <a:t>Start with numerical representation</a:t>
            </a:r>
          </a:p>
          <a:p>
            <a:pPr marL="571500" indent="-571500">
              <a:lnSpc>
                <a:spcPct val="100000"/>
              </a:lnSpc>
              <a:buFont typeface="Arial" panose="020B0604020202020204" pitchFamily="34" charset="0"/>
              <a:buChar char="•"/>
            </a:pPr>
            <a:r>
              <a:rPr lang="en-GB" sz="6000" dirty="0">
                <a:latin typeface="IBM Plex Sans Light"/>
              </a:rPr>
              <a:t>Map to quantum computing representation</a:t>
            </a:r>
          </a:p>
          <a:p>
            <a:pPr marL="571500" indent="-571500">
              <a:lnSpc>
                <a:spcPct val="100000"/>
              </a:lnSpc>
              <a:buFont typeface="Arial" panose="020B0604020202020204" pitchFamily="34" charset="0"/>
              <a:buChar char="•"/>
            </a:pPr>
            <a:r>
              <a:rPr lang="en-GB" sz="6000" dirty="0">
                <a:latin typeface="IBM Plex Sans Light"/>
              </a:rPr>
              <a:t>Choose quantum algorithm</a:t>
            </a:r>
          </a:p>
        </p:txBody>
      </p:sp>
    </p:spTree>
    <p:extLst>
      <p:ext uri="{BB962C8B-B14F-4D97-AF65-F5344CB8AC3E}">
        <p14:creationId xmlns:p14="http://schemas.microsoft.com/office/powerpoint/2010/main" val="97130952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6CD2B66-D08B-00BC-1DC1-04AD426AF4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8871" y="4949500"/>
            <a:ext cx="14869432" cy="7621409"/>
          </a:xfrm>
          <a:prstGeom prst="rect">
            <a:avLst/>
          </a:prstGeom>
        </p:spPr>
      </p:pic>
      <p:sp>
        <p:nvSpPr>
          <p:cNvPr id="2" name="Title 1">
            <a:extLst>
              <a:ext uri="{FF2B5EF4-FFF2-40B4-BE49-F238E27FC236}">
                <a16:creationId xmlns:a16="http://schemas.microsoft.com/office/drawing/2014/main" id="{797144C8-40AC-7351-B352-FCD104E00594}"/>
              </a:ext>
            </a:extLst>
          </p:cNvPr>
          <p:cNvSpPr>
            <a:spLocks noGrp="1"/>
          </p:cNvSpPr>
          <p:nvPr>
            <p:ph type="title"/>
          </p:nvPr>
        </p:nvSpPr>
        <p:spPr>
          <a:xfrm>
            <a:off x="576071" y="576072"/>
            <a:ext cx="9667145" cy="1525588"/>
          </a:xfrm>
        </p:spPr>
        <p:txBody>
          <a:bodyPr lIns="0" tIns="0" rIns="0" bIns="0" anchor="t"/>
          <a:lstStyle/>
          <a:p>
            <a:r>
              <a:rPr lang="en-US" sz="5400" dirty="0"/>
              <a:t>Build a circuit with </a:t>
            </a:r>
            <a:r>
              <a:rPr lang="en-US" sz="5400" dirty="0" err="1"/>
              <a:t>Qiskit</a:t>
            </a:r>
            <a:r>
              <a:rPr lang="en-US" sz="5400" dirty="0"/>
              <a:t> SDK</a:t>
            </a:r>
          </a:p>
        </p:txBody>
      </p:sp>
      <p:sp>
        <p:nvSpPr>
          <p:cNvPr id="3" name="Text Placeholder 2">
            <a:extLst>
              <a:ext uri="{FF2B5EF4-FFF2-40B4-BE49-F238E27FC236}">
                <a16:creationId xmlns:a16="http://schemas.microsoft.com/office/drawing/2014/main" id="{DB1106B6-A136-B50A-E43D-1058DB0F2304}"/>
              </a:ext>
            </a:extLst>
          </p:cNvPr>
          <p:cNvSpPr>
            <a:spLocks noGrp="1"/>
          </p:cNvSpPr>
          <p:nvPr>
            <p:ph type="body" sz="quarter" idx="12"/>
          </p:nvPr>
        </p:nvSpPr>
        <p:spPr>
          <a:xfrm>
            <a:off x="576072" y="2658140"/>
            <a:ext cx="10927670" cy="4759930"/>
          </a:xfrm>
        </p:spPr>
        <p:txBody>
          <a:bodyPr lIns="0" tIns="0" rIns="0" bIns="0" anchor="t"/>
          <a:lstStyle/>
          <a:p>
            <a:r>
              <a:rPr lang="en-US" sz="3200" dirty="0">
                <a:ea typeface="+mj-lt"/>
                <a:cs typeface="+mj-lt"/>
              </a:rPr>
              <a:t>The foundation of quantum programs are </a:t>
            </a:r>
            <a:r>
              <a:rPr lang="en-US" sz="3200" b="1" dirty="0">
                <a:ea typeface="+mj-lt"/>
                <a:cs typeface="+mj-lt"/>
              </a:rPr>
              <a:t>quantum circuits.</a:t>
            </a:r>
          </a:p>
          <a:p>
            <a:endParaRPr lang="en-US" sz="3200" b="1" dirty="0">
              <a:ea typeface="+mj-lt"/>
              <a:cs typeface="+mj-lt"/>
            </a:endParaRPr>
          </a:p>
          <a:p>
            <a:r>
              <a:rPr lang="en-US" sz="3200" dirty="0">
                <a:ea typeface="+mj-lt"/>
                <a:cs typeface="+mj-lt"/>
              </a:rPr>
              <a:t>They consist of operations—including gates, measurement, and reset—that manipulate qubits. </a:t>
            </a:r>
            <a:endParaRPr lang="en-US" sz="3200" dirty="0"/>
          </a:p>
        </p:txBody>
      </p:sp>
      <p:sp>
        <p:nvSpPr>
          <p:cNvPr id="5" name="Footer Placeholder 4">
            <a:extLst>
              <a:ext uri="{FF2B5EF4-FFF2-40B4-BE49-F238E27FC236}">
                <a16:creationId xmlns:a16="http://schemas.microsoft.com/office/drawing/2014/main" id="{AC7F34BD-D21B-92E6-1005-6D0E72A5F30F}"/>
              </a:ext>
            </a:extLst>
          </p:cNvPr>
          <p:cNvSpPr>
            <a:spLocks noGrp="1"/>
          </p:cNvSpPr>
          <p:nvPr>
            <p:ph type="ftr" sz="quarter" idx="14"/>
          </p:nvPr>
        </p:nvSpPr>
        <p:spPr/>
        <p:txBody>
          <a:bodyPr/>
          <a:lstStyle/>
          <a:p>
            <a:r>
              <a:rPr lang="en-US"/>
              <a:t>Qiskit Global Summer School 2024 </a:t>
            </a:r>
          </a:p>
        </p:txBody>
      </p:sp>
      <p:sp>
        <p:nvSpPr>
          <p:cNvPr id="6" name="Slide Number Placeholder 5">
            <a:extLst>
              <a:ext uri="{FF2B5EF4-FFF2-40B4-BE49-F238E27FC236}">
                <a16:creationId xmlns:a16="http://schemas.microsoft.com/office/drawing/2014/main" id="{4CFDCEAB-884D-B080-7E00-A65887F9CA86}"/>
              </a:ext>
            </a:extLst>
          </p:cNvPr>
          <p:cNvSpPr>
            <a:spLocks noGrp="1"/>
          </p:cNvSpPr>
          <p:nvPr>
            <p:ph type="sldNum" sz="quarter" idx="4294967295"/>
          </p:nvPr>
        </p:nvSpPr>
        <p:spPr>
          <a:xfrm>
            <a:off x="23836384" y="13081190"/>
            <a:ext cx="271462" cy="247650"/>
          </a:xfrm>
        </p:spPr>
        <p:txBody>
          <a:bodyPr/>
          <a:lstStyle/>
          <a:p>
            <a:fld id="{86CB4B4D-7CA3-9044-876B-883B54F8677D}" type="slidenum">
              <a:rPr lang="en-US" smtClean="0"/>
              <a:pPr/>
              <a:t>9</a:t>
            </a:fld>
            <a:endParaRPr lang="en-US"/>
          </a:p>
        </p:txBody>
      </p:sp>
    </p:spTree>
    <p:extLst>
      <p:ext uri="{BB962C8B-B14F-4D97-AF65-F5344CB8AC3E}">
        <p14:creationId xmlns:p14="http://schemas.microsoft.com/office/powerpoint/2010/main" val="2812535185"/>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11739</TotalTime>
  <Words>2360</Words>
  <Application>Microsoft Macintosh PowerPoint</Application>
  <PresentationFormat>Custom</PresentationFormat>
  <Paragraphs>449</Paragraphs>
  <Slides>39</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IBM Plex Mono</vt:lpstr>
      <vt:lpstr>IBM Plex Mono Light</vt:lpstr>
      <vt:lpstr>IBM Plex Sans</vt:lpstr>
      <vt:lpstr>IBM Plex Sans ExtLt</vt:lpstr>
      <vt:lpstr>IBM Plex Sans Light</vt:lpstr>
      <vt:lpstr>IBM Plex Sans Medm</vt:lpstr>
      <vt:lpstr>IBM presentation template</vt:lpstr>
      <vt:lpstr>Lecture 1: Intro to Qiskit 1.0 </vt:lpstr>
      <vt:lpstr>Anatomy of a quantum computing service</vt:lpstr>
      <vt:lpstr>Example final result</vt:lpstr>
      <vt:lpstr>What is Qiskit?</vt:lpstr>
      <vt:lpstr>Getting set up with Qiskit</vt:lpstr>
      <vt:lpstr>Qiskit Patterns</vt:lpstr>
      <vt:lpstr>Qiskit Patterns</vt:lpstr>
      <vt:lpstr>PowerPoint Presentation</vt:lpstr>
      <vt:lpstr>Build a circuit with Qiskit SDK</vt:lpstr>
      <vt:lpstr>Build a circuit with Qiskit SDK</vt:lpstr>
      <vt:lpstr>Qiskit SDK includes a library of standard gates and circuits.</vt:lpstr>
      <vt:lpstr>Qiskit Patterns</vt:lpstr>
      <vt:lpstr>Optimize for hardware – techniques</vt:lpstr>
      <vt:lpstr>Optimize for hardware – techniques</vt:lpstr>
      <vt:lpstr>PowerPoint Presentation</vt:lpstr>
      <vt:lpstr>PowerPoint Presentation</vt:lpstr>
      <vt:lpstr>Transpilation terms</vt:lpstr>
      <vt:lpstr>Transpile a circuit with Qiskit SDK</vt:lpstr>
      <vt:lpstr>Transpiler stages</vt:lpstr>
      <vt:lpstr>Additional transpilation tools</vt:lpstr>
      <vt:lpstr>Optimize for hardware – techniques</vt:lpstr>
      <vt:lpstr>Simulation tools</vt:lpstr>
      <vt:lpstr>Problem: the runtime cost of simulating quantum circuits scales exponentially with the number of qubits.   ~50+ qubits cannot be simulated.</vt:lpstr>
      <vt:lpstr>Qiskit Patterns</vt:lpstr>
      <vt:lpstr>Primitives encapsulate the output of a quantum circuit</vt:lpstr>
      <vt:lpstr>PowerPoint Presentation</vt:lpstr>
      <vt:lpstr>PowerPoint Presentation</vt:lpstr>
      <vt:lpstr>PowerPoint Presentation</vt:lpstr>
      <vt:lpstr>Execution modes</vt:lpstr>
      <vt:lpstr>PowerPoint Presentation</vt:lpstr>
      <vt:lpstr>Batch mode</vt:lpstr>
      <vt:lpstr>Sessions allow iterative workloads, like VQE.</vt:lpstr>
      <vt:lpstr>Sessions</vt:lpstr>
      <vt:lpstr>Qiskit Patterns</vt:lpstr>
      <vt:lpstr>Postprocess technique: visualize results</vt:lpstr>
      <vt:lpstr>Postprocess technique: post-selection</vt:lpstr>
      <vt:lpstr>Postprocess technique: circuit knitting</vt:lpstr>
      <vt:lpstr>Qiskit Patterns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64/86/130pt title,  5 lines maximum,  sentence case</dc:title>
  <dc:subject/>
  <dc:creator>Natalie G Caudell</dc:creator>
  <cp:keywords/>
  <dc:description/>
  <cp:lastModifiedBy>Abby S Mitchell</cp:lastModifiedBy>
  <cp:revision>3159</cp:revision>
  <cp:lastPrinted>2019-04-25T15:14:05Z</cp:lastPrinted>
  <dcterms:created xsi:type="dcterms:W3CDTF">2023-08-16T17:37:13Z</dcterms:created>
  <dcterms:modified xsi:type="dcterms:W3CDTF">2024-05-06T19:26:30Z</dcterms:modified>
  <cp:category/>
</cp:coreProperties>
</file>